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8"/>
  </p:notesMasterIdLst>
  <p:sldIdLst>
    <p:sldId id="270" r:id="rId2"/>
    <p:sldId id="269" r:id="rId3"/>
    <p:sldId id="278" r:id="rId4"/>
    <p:sldId id="279" r:id="rId5"/>
    <p:sldId id="280" r:id="rId6"/>
    <p:sldId id="281" r:id="rId7"/>
    <p:sldId id="282" r:id="rId8"/>
    <p:sldId id="284" r:id="rId9"/>
    <p:sldId id="285" r:id="rId10"/>
    <p:sldId id="292" r:id="rId11"/>
    <p:sldId id="297" r:id="rId12"/>
    <p:sldId id="263" r:id="rId13"/>
    <p:sldId id="265" r:id="rId14"/>
    <p:sldId id="261" r:id="rId15"/>
    <p:sldId id="266" r:id="rId16"/>
    <p:sldId id="293" r:id="rId17"/>
    <p:sldId id="294" r:id="rId18"/>
    <p:sldId id="295" r:id="rId19"/>
    <p:sldId id="296" r:id="rId20"/>
    <p:sldId id="267" r:id="rId21"/>
    <p:sldId id="275" r:id="rId22"/>
    <p:sldId id="298" r:id="rId23"/>
    <p:sldId id="299" r:id="rId24"/>
    <p:sldId id="289" r:id="rId25"/>
    <p:sldId id="291" r:id="rId26"/>
    <p:sldId id="273" r:id="rId2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84" y="76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92B0C5-1452-4979-A607-A806F334A03E}" type="datetimeFigureOut">
              <a:rPr lang="en-IN" smtClean="0"/>
              <a:t>15-02-2024</a:t>
            </a:fld>
            <a:endParaRPr lang="en-I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813FD6-9B8A-47DB-9FE3-10D02BC972BF}" type="slidenum">
              <a:rPr lang="en-IN" smtClean="0"/>
              <a:t>‹#›</a:t>
            </a:fld>
            <a:endParaRPr lang="en-IN"/>
          </a:p>
        </p:txBody>
      </p:sp>
    </p:spTree>
    <p:extLst>
      <p:ext uri="{BB962C8B-B14F-4D97-AF65-F5344CB8AC3E}">
        <p14:creationId xmlns:p14="http://schemas.microsoft.com/office/powerpoint/2010/main" val="1170167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3813FD6-9B8A-47DB-9FE3-10D02BC972BF}" type="slidenum">
              <a:rPr lang="en-IN" smtClean="0"/>
              <a:t>14</a:t>
            </a:fld>
            <a:endParaRPr lang="en-IN"/>
          </a:p>
        </p:txBody>
      </p:sp>
    </p:spTree>
    <p:extLst>
      <p:ext uri="{BB962C8B-B14F-4D97-AF65-F5344CB8AC3E}">
        <p14:creationId xmlns:p14="http://schemas.microsoft.com/office/powerpoint/2010/main" val="182768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028700"/>
            <a:ext cx="8229600" cy="13716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2/15/2024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371600" y="2498774"/>
            <a:ext cx="6400800" cy="131445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7086600" cy="13716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1880840"/>
            <a:ext cx="7086600" cy="1132284"/>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4812507"/>
            <a:ext cx="762000" cy="273844"/>
          </a:xfr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200151"/>
            <a:ext cx="4038600" cy="3394472"/>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200151"/>
            <a:ext cx="4038600" cy="3394472"/>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8229600" cy="85725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151335"/>
            <a:ext cx="4040188" cy="563165"/>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1151335"/>
            <a:ext cx="4041775" cy="563165"/>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71651"/>
            <a:ext cx="4040188" cy="2822972"/>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1771651"/>
            <a:ext cx="4041775" cy="2822972"/>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1" y="1143001"/>
            <a:ext cx="3008313" cy="3451622"/>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04788"/>
            <a:ext cx="5111750" cy="4389835"/>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
            <a:ext cx="5486400" cy="391716"/>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373981"/>
            <a:ext cx="5486400" cy="29718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875090"/>
            <a:ext cx="5486400" cy="397764"/>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bg2">
                <a:shade val="3000"/>
                <a:satMod val="110000"/>
              </a:schemeClr>
              <a:schemeClr val="bg2">
                <a:tint val="60000"/>
                <a:satMod val="425000"/>
              </a:schemeClr>
            </a:duotone>
            <a:extLst>
              <a:ext uri="{BEBA8EAE-BF5A-486C-A8C5-ECC9F3942E4B}">
                <a14:imgProps xmlns:a14="http://schemas.microsoft.com/office/drawing/2010/main">
                  <a14:imgLayer r:embed="rId14">
                    <a14:imgEffect>
                      <a14:sharpenSoften amount="12000"/>
                    </a14:imgEffect>
                    <a14:imgEffect>
                      <a14:brightnessContrast bright="7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05979"/>
            <a:ext cx="8229600" cy="85725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00150"/>
            <a:ext cx="8229600" cy="353187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4812507"/>
            <a:ext cx="2133600" cy="273844"/>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2/15/2024</a:t>
            </a:fld>
            <a:endParaRPr lang="en-US"/>
          </a:p>
        </p:txBody>
      </p:sp>
      <p:sp>
        <p:nvSpPr>
          <p:cNvPr id="3" name="Footer Placeholder 2"/>
          <p:cNvSpPr>
            <a:spLocks noGrp="1"/>
          </p:cNvSpPr>
          <p:nvPr>
            <p:ph type="ftr" sz="quarter" idx="3"/>
          </p:nvPr>
        </p:nvSpPr>
        <p:spPr>
          <a:xfrm>
            <a:off x="3124200" y="4812507"/>
            <a:ext cx="2895600" cy="273844"/>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4812507"/>
            <a:ext cx="762000" cy="273844"/>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611221" y="1733550"/>
            <a:ext cx="8077200" cy="1692771"/>
          </a:xfrm>
          <a:prstGeom prst="rect">
            <a:avLst/>
          </a:prstGeom>
        </p:spPr>
        <p:txBody>
          <a:bodyPr wrap="square">
            <a:spAutoFit/>
          </a:bodyPr>
          <a:lstStyle/>
          <a:p>
            <a:pPr algn="ctr"/>
            <a:r>
              <a:rPr lang="en-IN" sz="2000" dirty="0" smtClean="0">
                <a:latin typeface="Copperplate Gothic Bold" pitchFamily="34" charset="0"/>
              </a:rPr>
              <a:t>On behalf of </a:t>
            </a:r>
          </a:p>
          <a:p>
            <a:pPr algn="ctr"/>
            <a:r>
              <a:rPr lang="en-IN" sz="2800" b="1" u="sng" dirty="0" smtClean="0">
                <a:effectLst>
                  <a:outerShdw blurRad="38100" dist="38100" dir="2700000" algn="tl">
                    <a:srgbClr val="000000">
                      <a:alpha val="43137"/>
                    </a:srgbClr>
                  </a:outerShdw>
                </a:effectLst>
                <a:latin typeface="Castellar" pitchFamily="18" charset="0"/>
              </a:rPr>
              <a:t>Department  of Physical </a:t>
            </a:r>
            <a:r>
              <a:rPr lang="en-IN" sz="2800" b="1" u="sng" dirty="0" smtClean="0">
                <a:effectLst>
                  <a:outerShdw blurRad="38100" dist="38100" dir="2700000" algn="tl">
                    <a:srgbClr val="000000">
                      <a:alpha val="43137"/>
                    </a:srgbClr>
                  </a:outerShdw>
                </a:effectLst>
                <a:latin typeface="Castellar" pitchFamily="18" charset="0"/>
              </a:rPr>
              <a:t>Education</a:t>
            </a:r>
            <a:endParaRPr lang="en-IN" sz="2000" dirty="0" smtClean="0">
              <a:effectLst>
                <a:outerShdw blurRad="38100" dist="38100" dir="2700000" algn="tl">
                  <a:srgbClr val="000000">
                    <a:alpha val="43137"/>
                  </a:srgbClr>
                </a:outerShdw>
              </a:effectLst>
              <a:latin typeface="Copperplate Gothic Bold" pitchFamily="34" charset="0"/>
            </a:endParaRPr>
          </a:p>
          <a:p>
            <a:pPr algn="ctr"/>
            <a:r>
              <a:rPr lang="en-IN" sz="2800" b="1" dirty="0" smtClean="0">
                <a:solidFill>
                  <a:srgbClr val="FF0000"/>
                </a:solidFill>
              </a:rPr>
              <a:t> </a:t>
            </a:r>
          </a:p>
        </p:txBody>
      </p:sp>
      <p:sp>
        <p:nvSpPr>
          <p:cNvPr id="11" name="TextBox 10"/>
          <p:cNvSpPr txBox="1"/>
          <p:nvPr/>
        </p:nvSpPr>
        <p:spPr>
          <a:xfrm>
            <a:off x="306421" y="3028950"/>
            <a:ext cx="8686800" cy="677108"/>
          </a:xfrm>
          <a:prstGeom prst="rect">
            <a:avLst/>
          </a:prstGeom>
          <a:noFill/>
        </p:spPr>
        <p:txBody>
          <a:bodyPr wrap="square" rtlCol="0">
            <a:spAutoFit/>
          </a:bodyPr>
          <a:lstStyle/>
          <a:p>
            <a:endParaRPr lang="en-IN" sz="2400" dirty="0" smtClean="0">
              <a:latin typeface="Berlin Sans FB" pitchFamily="34" charset="0"/>
            </a:endParaRPr>
          </a:p>
          <a:p>
            <a:pPr algn="ctr"/>
            <a:endParaRPr lang="en-IN" sz="1400" dirty="0">
              <a:latin typeface="Blackadder ITC" pitchFamily="82" charset="0"/>
            </a:endParaRPr>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590550"/>
            <a:ext cx="5368689" cy="945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97441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3389174"/>
            <a:ext cx="8610600" cy="1754326"/>
          </a:xfrm>
          <a:prstGeom prst="rect">
            <a:avLst/>
          </a:prstGeom>
        </p:spPr>
        <p:txBody>
          <a:bodyPr wrap="square">
            <a:spAutoFit/>
          </a:bodyPr>
          <a:lstStyle/>
          <a:p>
            <a:r>
              <a:rPr lang="en-US" dirty="0" smtClean="0"/>
              <a:t>Universal School of Administration NCC Unit 5/2 coy Army Cadet JUO </a:t>
            </a:r>
            <a:r>
              <a:rPr lang="en-US" dirty="0" err="1" smtClean="0"/>
              <a:t>Sujal</a:t>
            </a:r>
            <a:r>
              <a:rPr lang="en-US" dirty="0" smtClean="0"/>
              <a:t> </a:t>
            </a:r>
            <a:r>
              <a:rPr lang="en-US" dirty="0" err="1" smtClean="0"/>
              <a:t>Sakhala</a:t>
            </a:r>
            <a:r>
              <a:rPr lang="en-US" dirty="0" smtClean="0"/>
              <a:t> Represented </a:t>
            </a:r>
            <a:r>
              <a:rPr lang="en-US" dirty="0"/>
              <a:t>Karnataka &amp; Goa Directorate in Inter directorate sports shooting competition 2023 held at Thiruvananthapuram, (</a:t>
            </a:r>
            <a:r>
              <a:rPr lang="en-US" dirty="0" err="1"/>
              <a:t>Kerela</a:t>
            </a:r>
            <a:r>
              <a:rPr lang="en-US" dirty="0"/>
              <a:t>) conducted by </a:t>
            </a:r>
            <a:r>
              <a:rPr lang="en-US" dirty="0" err="1"/>
              <a:t>Kozhicode</a:t>
            </a:r>
            <a:r>
              <a:rPr lang="en-US" dirty="0"/>
              <a:t> NCC group of Kerala and Lakshadweep Directorate and won Silver medal in the 10 meters air rifle event. Out of 17 directorates of NCC , the Karnataka &amp; Goa directorate won the overall chairmanship of IDSSC 2023.</a:t>
            </a:r>
          </a:p>
        </p:txBody>
      </p:sp>
      <p:sp>
        <p:nvSpPr>
          <p:cNvPr id="4" name="TextBox 3"/>
          <p:cNvSpPr txBox="1"/>
          <p:nvPr/>
        </p:nvSpPr>
        <p:spPr>
          <a:xfrm>
            <a:off x="723900" y="221962"/>
            <a:ext cx="8077200" cy="584775"/>
          </a:xfrm>
          <a:prstGeom prst="rect">
            <a:avLst/>
          </a:prstGeom>
          <a:noFill/>
        </p:spPr>
        <p:txBody>
          <a:bodyPr wrap="square" rtlCol="0">
            <a:spAutoFit/>
          </a:bodyPr>
          <a:lstStyle/>
          <a:p>
            <a:r>
              <a:rPr lang="en-US" sz="1600" dirty="0" smtClean="0"/>
              <a:t>KARNATAKA &amp; GOA DIRECTORATE INTER DIRECTORATE SPORTS SHOTING COMPETITIONS</a:t>
            </a:r>
            <a:endParaRPr lang="en-US" sz="1600" dirty="0"/>
          </a:p>
        </p:txBody>
      </p:sp>
      <p:pic>
        <p:nvPicPr>
          <p:cNvPr id="5" name="Picture 4"/>
          <p:cNvPicPr>
            <a:picLocks noChangeAspect="1"/>
          </p:cNvPicPr>
          <p:nvPr/>
        </p:nvPicPr>
        <p:blipFill>
          <a:blip r:embed="rId2"/>
          <a:stretch>
            <a:fillRect/>
          </a:stretch>
        </p:blipFill>
        <p:spPr>
          <a:xfrm>
            <a:off x="1568973" y="821966"/>
            <a:ext cx="2667000" cy="2466892"/>
          </a:xfrm>
          <a:prstGeom prst="rect">
            <a:avLst/>
          </a:prstGeom>
        </p:spPr>
      </p:pic>
      <p:pic>
        <p:nvPicPr>
          <p:cNvPr id="6" name="Picture 5"/>
          <p:cNvPicPr>
            <a:picLocks noChangeAspect="1"/>
          </p:cNvPicPr>
          <p:nvPr/>
        </p:nvPicPr>
        <p:blipFill>
          <a:blip r:embed="rId3"/>
          <a:stretch>
            <a:fillRect/>
          </a:stretch>
        </p:blipFill>
        <p:spPr>
          <a:xfrm>
            <a:off x="177720" y="806737"/>
            <a:ext cx="1419225" cy="2391512"/>
          </a:xfrm>
          <a:prstGeom prst="rect">
            <a:avLst/>
          </a:prstGeom>
        </p:spPr>
      </p:pic>
      <p:pic>
        <p:nvPicPr>
          <p:cNvPr id="7" name="Picture 6"/>
          <p:cNvPicPr>
            <a:picLocks noChangeAspect="1"/>
          </p:cNvPicPr>
          <p:nvPr/>
        </p:nvPicPr>
        <p:blipFill>
          <a:blip r:embed="rId4"/>
          <a:stretch>
            <a:fillRect/>
          </a:stretch>
        </p:blipFill>
        <p:spPr>
          <a:xfrm>
            <a:off x="7359690" y="806737"/>
            <a:ext cx="1714500" cy="2482121"/>
          </a:xfrm>
          <a:prstGeom prst="rect">
            <a:avLst/>
          </a:prstGeom>
        </p:spPr>
      </p:pic>
      <p:pic>
        <p:nvPicPr>
          <p:cNvPr id="8" name="Picture 7"/>
          <p:cNvPicPr>
            <a:picLocks noChangeAspect="1"/>
          </p:cNvPicPr>
          <p:nvPr/>
        </p:nvPicPr>
        <p:blipFill>
          <a:blip r:embed="rId5"/>
          <a:stretch>
            <a:fillRect/>
          </a:stretch>
        </p:blipFill>
        <p:spPr>
          <a:xfrm>
            <a:off x="4235973" y="833985"/>
            <a:ext cx="3123717" cy="2454873"/>
          </a:xfrm>
          <a:prstGeom prst="rect">
            <a:avLst/>
          </a:prstGeom>
        </p:spPr>
      </p:pic>
    </p:spTree>
    <p:extLst>
      <p:ext uri="{BB962C8B-B14F-4D97-AF65-F5344CB8AC3E}">
        <p14:creationId xmlns:p14="http://schemas.microsoft.com/office/powerpoint/2010/main" val="19876754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209550"/>
            <a:ext cx="6383479" cy="369332"/>
          </a:xfrm>
          <a:prstGeom prst="rect">
            <a:avLst/>
          </a:prstGeom>
          <a:noFill/>
        </p:spPr>
        <p:txBody>
          <a:bodyPr wrap="none" rtlCol="0">
            <a:spAutoFit/>
          </a:bodyPr>
          <a:lstStyle/>
          <a:p>
            <a:r>
              <a:rPr lang="en-US" dirty="0" smtClean="0"/>
              <a:t>INTERNATIONAL OPEN KARATE CHAMPIONSHIP-2023</a:t>
            </a:r>
            <a:endParaRPr lang="en-US" dirty="0"/>
          </a:p>
        </p:txBody>
      </p:sp>
      <p:pic>
        <p:nvPicPr>
          <p:cNvPr id="3" name="Picture 2"/>
          <p:cNvPicPr>
            <a:picLocks noChangeAspect="1"/>
          </p:cNvPicPr>
          <p:nvPr/>
        </p:nvPicPr>
        <p:blipFill>
          <a:blip r:embed="rId2"/>
          <a:stretch>
            <a:fillRect/>
          </a:stretch>
        </p:blipFill>
        <p:spPr>
          <a:xfrm>
            <a:off x="6415512" y="894353"/>
            <a:ext cx="1643652" cy="2069068"/>
          </a:xfrm>
          <a:prstGeom prst="rect">
            <a:avLst/>
          </a:prstGeom>
        </p:spPr>
      </p:pic>
      <p:pic>
        <p:nvPicPr>
          <p:cNvPr id="4" name="Picture 3"/>
          <p:cNvPicPr>
            <a:picLocks noChangeAspect="1"/>
          </p:cNvPicPr>
          <p:nvPr/>
        </p:nvPicPr>
        <p:blipFill>
          <a:blip r:embed="rId3"/>
          <a:stretch>
            <a:fillRect/>
          </a:stretch>
        </p:blipFill>
        <p:spPr>
          <a:xfrm>
            <a:off x="3519912" y="883682"/>
            <a:ext cx="2895600" cy="2079739"/>
          </a:xfrm>
          <a:prstGeom prst="rect">
            <a:avLst/>
          </a:prstGeom>
        </p:spPr>
      </p:pic>
      <p:pic>
        <p:nvPicPr>
          <p:cNvPr id="5" name="Picture 4"/>
          <p:cNvPicPr>
            <a:picLocks noChangeAspect="1"/>
          </p:cNvPicPr>
          <p:nvPr/>
        </p:nvPicPr>
        <p:blipFill>
          <a:blip r:embed="rId4"/>
          <a:stretch>
            <a:fillRect/>
          </a:stretch>
        </p:blipFill>
        <p:spPr>
          <a:xfrm>
            <a:off x="454559" y="883682"/>
            <a:ext cx="3065353" cy="2079739"/>
          </a:xfrm>
          <a:prstGeom prst="rect">
            <a:avLst/>
          </a:prstGeom>
        </p:spPr>
      </p:pic>
      <p:sp>
        <p:nvSpPr>
          <p:cNvPr id="6" name="Rectangle 5"/>
          <p:cNvSpPr/>
          <p:nvPr/>
        </p:nvSpPr>
        <p:spPr>
          <a:xfrm>
            <a:off x="258039" y="3268221"/>
            <a:ext cx="8610600" cy="830997"/>
          </a:xfrm>
          <a:prstGeom prst="rect">
            <a:avLst/>
          </a:prstGeom>
        </p:spPr>
        <p:txBody>
          <a:bodyPr wrap="square">
            <a:spAutoFit/>
          </a:bodyPr>
          <a:lstStyle/>
          <a:p>
            <a:r>
              <a:rPr lang="en-US" sz="1200" dirty="0">
                <a:solidFill>
                  <a:srgbClr val="333333"/>
                </a:solidFill>
                <a:latin typeface="poppins"/>
              </a:rPr>
              <a:t>Gold Glory for </a:t>
            </a:r>
            <a:r>
              <a:rPr lang="en-US" sz="1200" dirty="0" err="1">
                <a:solidFill>
                  <a:srgbClr val="333333"/>
                </a:solidFill>
                <a:latin typeface="poppins"/>
              </a:rPr>
              <a:t>Sujal</a:t>
            </a:r>
            <a:r>
              <a:rPr lang="en-US" sz="1200" dirty="0">
                <a:solidFill>
                  <a:srgbClr val="333333"/>
                </a:solidFill>
                <a:latin typeface="poppins"/>
              </a:rPr>
              <a:t> J Shetty in </a:t>
            </a:r>
            <a:r>
              <a:rPr lang="en-US" sz="1200" dirty="0" smtClean="0">
                <a:solidFill>
                  <a:srgbClr val="333333"/>
                </a:solidFill>
                <a:latin typeface="poppins"/>
              </a:rPr>
              <a:t>Open International karate </a:t>
            </a:r>
            <a:r>
              <a:rPr lang="en-US" sz="1200" dirty="0">
                <a:solidFill>
                  <a:srgbClr val="333333"/>
                </a:solidFill>
                <a:latin typeface="poppins"/>
              </a:rPr>
              <a:t>Championship!</a:t>
            </a:r>
          </a:p>
          <a:p>
            <a:r>
              <a:rPr lang="en-US" sz="1200" dirty="0">
                <a:solidFill>
                  <a:srgbClr val="444444"/>
                </a:solidFill>
                <a:latin typeface="roboto"/>
              </a:rPr>
              <a:t>We are proud to share the victory of </a:t>
            </a:r>
            <a:r>
              <a:rPr lang="en-US" sz="1200" dirty="0" err="1">
                <a:solidFill>
                  <a:srgbClr val="444444"/>
                </a:solidFill>
                <a:latin typeface="roboto"/>
              </a:rPr>
              <a:t>Sujal</a:t>
            </a:r>
            <a:r>
              <a:rPr lang="en-US" sz="1200" dirty="0">
                <a:solidFill>
                  <a:srgbClr val="444444"/>
                </a:solidFill>
                <a:latin typeface="roboto"/>
              </a:rPr>
              <a:t> J Shetty, a standout talent from the 3rd semester BA </a:t>
            </a:r>
            <a:r>
              <a:rPr lang="en-US" sz="1200" dirty="0" smtClean="0">
                <a:solidFill>
                  <a:srgbClr val="444444"/>
                </a:solidFill>
                <a:latin typeface="roboto"/>
              </a:rPr>
              <a:t>program </a:t>
            </a:r>
            <a:r>
              <a:rPr lang="en-US" sz="1200" dirty="0">
                <a:solidFill>
                  <a:srgbClr val="444444"/>
                </a:solidFill>
                <a:latin typeface="roboto"/>
              </a:rPr>
              <a:t>at Universal School of Administration. At </a:t>
            </a:r>
            <a:r>
              <a:rPr lang="en-US" sz="1200" dirty="0" smtClean="0">
                <a:solidFill>
                  <a:srgbClr val="444444"/>
                </a:solidFill>
                <a:latin typeface="roboto"/>
              </a:rPr>
              <a:t>the</a:t>
            </a:r>
            <a:r>
              <a:rPr lang="en-US" sz="1200" dirty="0">
                <a:solidFill>
                  <a:srgbClr val="333333"/>
                </a:solidFill>
                <a:latin typeface="poppins"/>
              </a:rPr>
              <a:t> Open International karate Championship</a:t>
            </a:r>
            <a:r>
              <a:rPr lang="en-US" sz="1200" dirty="0" smtClean="0">
                <a:solidFill>
                  <a:srgbClr val="444444"/>
                </a:solidFill>
                <a:latin typeface="roboto"/>
              </a:rPr>
              <a:t> on October 19 to 22 2023, </a:t>
            </a:r>
            <a:r>
              <a:rPr lang="en-US" sz="1200" dirty="0">
                <a:solidFill>
                  <a:srgbClr val="444444"/>
                </a:solidFill>
                <a:latin typeface="roboto"/>
              </a:rPr>
              <a:t>at </a:t>
            </a:r>
            <a:r>
              <a:rPr lang="en-US" sz="1200" dirty="0" smtClean="0">
                <a:solidFill>
                  <a:srgbClr val="444444"/>
                </a:solidFill>
                <a:latin typeface="roboto"/>
              </a:rPr>
              <a:t>kali </a:t>
            </a:r>
            <a:r>
              <a:rPr lang="en-US" sz="1200" dirty="0" err="1" smtClean="0">
                <a:solidFill>
                  <a:srgbClr val="444444"/>
                </a:solidFill>
                <a:latin typeface="roboto"/>
              </a:rPr>
              <a:t>badung</a:t>
            </a:r>
            <a:r>
              <a:rPr lang="en-US" sz="1200" dirty="0" smtClean="0">
                <a:solidFill>
                  <a:srgbClr val="444444"/>
                </a:solidFill>
                <a:latin typeface="roboto"/>
              </a:rPr>
              <a:t> </a:t>
            </a:r>
            <a:r>
              <a:rPr lang="en-US" sz="1200" dirty="0" err="1" smtClean="0">
                <a:solidFill>
                  <a:srgbClr val="444444"/>
                </a:solidFill>
                <a:latin typeface="roboto"/>
              </a:rPr>
              <a:t>indoneshya</a:t>
            </a:r>
            <a:r>
              <a:rPr lang="en-US" sz="1200" dirty="0" smtClean="0">
                <a:solidFill>
                  <a:srgbClr val="444444"/>
                </a:solidFill>
                <a:latin typeface="roboto"/>
              </a:rPr>
              <a:t> , </a:t>
            </a:r>
            <a:r>
              <a:rPr lang="en-US" sz="1200" dirty="0" err="1">
                <a:solidFill>
                  <a:srgbClr val="444444"/>
                </a:solidFill>
                <a:latin typeface="roboto"/>
              </a:rPr>
              <a:t>Sujal’s</a:t>
            </a:r>
            <a:r>
              <a:rPr lang="en-US" sz="1200" dirty="0">
                <a:solidFill>
                  <a:srgbClr val="444444"/>
                </a:solidFill>
                <a:latin typeface="roboto"/>
              </a:rPr>
              <a:t> exceptional performance in the 68+ (</a:t>
            </a:r>
            <a:r>
              <a:rPr lang="en-US" sz="1200" dirty="0" err="1">
                <a:solidFill>
                  <a:srgbClr val="444444"/>
                </a:solidFill>
                <a:latin typeface="roboto"/>
              </a:rPr>
              <a:t>kgs</a:t>
            </a:r>
            <a:r>
              <a:rPr lang="en-US" sz="1200" dirty="0">
                <a:solidFill>
                  <a:srgbClr val="444444"/>
                </a:solidFill>
                <a:latin typeface="roboto"/>
              </a:rPr>
              <a:t>) category earned her the coveted Gold Medal</a:t>
            </a:r>
            <a:r>
              <a:rPr lang="en-US" sz="1200" dirty="0" smtClean="0">
                <a:solidFill>
                  <a:srgbClr val="444444"/>
                </a:solidFill>
                <a:latin typeface="roboto"/>
              </a:rPr>
              <a:t>.</a:t>
            </a:r>
            <a:endParaRPr lang="en-US" sz="1200" dirty="0">
              <a:solidFill>
                <a:srgbClr val="444444"/>
              </a:solidFill>
              <a:latin typeface="roboto"/>
            </a:endParaRPr>
          </a:p>
        </p:txBody>
      </p:sp>
    </p:spTree>
    <p:extLst>
      <p:ext uri="{BB962C8B-B14F-4D97-AF65-F5344CB8AC3E}">
        <p14:creationId xmlns:p14="http://schemas.microsoft.com/office/powerpoint/2010/main" val="1078083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609600" y="19512"/>
            <a:ext cx="8991600" cy="523220"/>
          </a:xfrm>
          <a:prstGeom prst="rect">
            <a:avLst/>
          </a:prstGeom>
        </p:spPr>
        <p:txBody>
          <a:bodyPr wrap="square">
            <a:spAutoFit/>
          </a:bodyPr>
          <a:lstStyle/>
          <a:p>
            <a:pPr algn="ctr"/>
            <a:r>
              <a:rPr lang="en-US" sz="2800" b="1" dirty="0">
                <a:solidFill>
                  <a:schemeClr val="accent5">
                    <a:lumMod val="50000"/>
                  </a:schemeClr>
                </a:solidFill>
              </a:rPr>
              <a:t>Inter-Collegiate Athletic championship</a:t>
            </a:r>
            <a:endParaRPr lang="en-IN" sz="2800" b="1" dirty="0">
              <a:solidFill>
                <a:schemeClr val="accent5">
                  <a:lumMod val="50000"/>
                </a:schemeClr>
              </a:solidFill>
            </a:endParaRPr>
          </a:p>
        </p:txBody>
      </p:sp>
      <p:sp>
        <p:nvSpPr>
          <p:cNvPr id="7" name="AutoShape 2" descr="Bangalore University inter collegiate Athletic Champions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a:stretch>
            <a:fillRect/>
          </a:stretch>
        </p:blipFill>
        <p:spPr>
          <a:xfrm>
            <a:off x="0" y="649350"/>
            <a:ext cx="4568825" cy="2080957"/>
          </a:xfrm>
          <a:prstGeom prst="rect">
            <a:avLst/>
          </a:prstGeom>
        </p:spPr>
      </p:pic>
      <p:sp>
        <p:nvSpPr>
          <p:cNvPr id="9" name="AutoShape 4" descr="blob:https://web.whatsapp.com/fc5b3f27-c470-4881-aecb-5ac605cda10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3"/>
          <a:stretch>
            <a:fillRect/>
          </a:stretch>
        </p:blipFill>
        <p:spPr>
          <a:xfrm>
            <a:off x="4576823" y="649350"/>
            <a:ext cx="4572000" cy="2082403"/>
          </a:xfrm>
          <a:prstGeom prst="rect">
            <a:avLst/>
          </a:prstGeom>
        </p:spPr>
      </p:pic>
      <p:sp>
        <p:nvSpPr>
          <p:cNvPr id="2" name="Rectangle 1"/>
          <p:cNvSpPr/>
          <p:nvPr/>
        </p:nvSpPr>
        <p:spPr>
          <a:xfrm>
            <a:off x="465198" y="2952750"/>
            <a:ext cx="8069202" cy="2031325"/>
          </a:xfrm>
          <a:prstGeom prst="rect">
            <a:avLst/>
          </a:prstGeom>
        </p:spPr>
        <p:txBody>
          <a:bodyPr wrap="square">
            <a:spAutoFit/>
          </a:bodyPr>
          <a:lstStyle/>
          <a:p>
            <a:pPr algn="just"/>
            <a:r>
              <a:rPr lang="en-IN" b="1" dirty="0" err="1" smtClean="0">
                <a:solidFill>
                  <a:srgbClr val="002060"/>
                </a:solidFill>
              </a:rPr>
              <a:t>Fazal</a:t>
            </a:r>
            <a:r>
              <a:rPr lang="en-IN" b="1" dirty="0" smtClean="0">
                <a:solidFill>
                  <a:srgbClr val="002060"/>
                </a:solidFill>
              </a:rPr>
              <a:t> S </a:t>
            </a:r>
            <a:r>
              <a:rPr lang="en-IN" b="1" dirty="0" err="1" smtClean="0">
                <a:solidFill>
                  <a:srgbClr val="002060"/>
                </a:solidFill>
              </a:rPr>
              <a:t>Nadaf</a:t>
            </a:r>
            <a:r>
              <a:rPr lang="en-IN" b="1" dirty="0" smtClean="0">
                <a:solidFill>
                  <a:srgbClr val="002060"/>
                </a:solidFill>
              </a:rPr>
              <a:t> </a:t>
            </a:r>
            <a:r>
              <a:rPr lang="en-IN" b="1" dirty="0">
                <a:solidFill>
                  <a:srgbClr val="002060"/>
                </a:solidFill>
              </a:rPr>
              <a:t>from I </a:t>
            </a:r>
            <a:r>
              <a:rPr lang="en-IN" b="1" dirty="0" err="1">
                <a:solidFill>
                  <a:srgbClr val="002060"/>
                </a:solidFill>
              </a:rPr>
              <a:t>sem</a:t>
            </a:r>
            <a:r>
              <a:rPr lang="en-IN" b="1" dirty="0">
                <a:solidFill>
                  <a:srgbClr val="002060"/>
                </a:solidFill>
              </a:rPr>
              <a:t> </a:t>
            </a:r>
            <a:r>
              <a:rPr lang="en-IN" b="1" dirty="0" err="1" smtClean="0">
                <a:solidFill>
                  <a:srgbClr val="002060"/>
                </a:solidFill>
              </a:rPr>
              <a:t>BA,Amith</a:t>
            </a:r>
            <a:r>
              <a:rPr lang="en-IN" b="1" dirty="0" smtClean="0">
                <a:solidFill>
                  <a:srgbClr val="002060"/>
                </a:solidFill>
              </a:rPr>
              <a:t> </a:t>
            </a:r>
            <a:r>
              <a:rPr lang="en-IN" b="1" dirty="0" err="1" smtClean="0">
                <a:solidFill>
                  <a:srgbClr val="002060"/>
                </a:solidFill>
              </a:rPr>
              <a:t>hukkeri</a:t>
            </a:r>
            <a:r>
              <a:rPr lang="en-IN" b="1" dirty="0" smtClean="0">
                <a:solidFill>
                  <a:srgbClr val="002060"/>
                </a:solidFill>
              </a:rPr>
              <a:t> </a:t>
            </a:r>
            <a:r>
              <a:rPr lang="en-IN" b="1" dirty="0" err="1" smtClean="0">
                <a:solidFill>
                  <a:srgbClr val="002060"/>
                </a:solidFill>
              </a:rPr>
              <a:t>Ist</a:t>
            </a:r>
            <a:r>
              <a:rPr lang="en-IN" b="1" dirty="0" smtClean="0">
                <a:solidFill>
                  <a:srgbClr val="002060"/>
                </a:solidFill>
              </a:rPr>
              <a:t> </a:t>
            </a:r>
            <a:r>
              <a:rPr lang="en-IN" b="1" dirty="0" err="1" smtClean="0">
                <a:solidFill>
                  <a:srgbClr val="002060"/>
                </a:solidFill>
              </a:rPr>
              <a:t>BA,Najee</a:t>
            </a:r>
            <a:r>
              <a:rPr lang="en-IN" b="1" dirty="0" smtClean="0">
                <a:solidFill>
                  <a:srgbClr val="002060"/>
                </a:solidFill>
              </a:rPr>
              <a:t> 1</a:t>
            </a:r>
            <a:r>
              <a:rPr lang="en-IN" b="1" baseline="30000" dirty="0" smtClean="0">
                <a:solidFill>
                  <a:srgbClr val="002060"/>
                </a:solidFill>
              </a:rPr>
              <a:t>st</a:t>
            </a:r>
            <a:r>
              <a:rPr lang="en-IN" b="1" dirty="0" smtClean="0">
                <a:solidFill>
                  <a:srgbClr val="002060"/>
                </a:solidFill>
              </a:rPr>
              <a:t> </a:t>
            </a:r>
            <a:r>
              <a:rPr lang="en-IN" b="1" dirty="0" err="1" smtClean="0">
                <a:solidFill>
                  <a:srgbClr val="002060"/>
                </a:solidFill>
              </a:rPr>
              <a:t>BA,Jeevith</a:t>
            </a:r>
            <a:r>
              <a:rPr lang="en-IN" b="1" dirty="0" smtClean="0">
                <a:solidFill>
                  <a:srgbClr val="002060"/>
                </a:solidFill>
              </a:rPr>
              <a:t> 1</a:t>
            </a:r>
            <a:r>
              <a:rPr lang="en-IN" b="1" baseline="30000" dirty="0" smtClean="0">
                <a:solidFill>
                  <a:srgbClr val="002060"/>
                </a:solidFill>
              </a:rPr>
              <a:t>st</a:t>
            </a:r>
            <a:r>
              <a:rPr lang="en-IN" b="1" dirty="0" smtClean="0">
                <a:solidFill>
                  <a:srgbClr val="002060"/>
                </a:solidFill>
              </a:rPr>
              <a:t> </a:t>
            </a:r>
            <a:r>
              <a:rPr lang="en-IN" b="1" dirty="0" err="1" smtClean="0">
                <a:solidFill>
                  <a:srgbClr val="002060"/>
                </a:solidFill>
              </a:rPr>
              <a:t>Bcom,Ankitha</a:t>
            </a:r>
            <a:r>
              <a:rPr lang="en-IN" b="1" dirty="0">
                <a:solidFill>
                  <a:srgbClr val="002060"/>
                </a:solidFill>
              </a:rPr>
              <a:t> </a:t>
            </a:r>
            <a:r>
              <a:rPr lang="en-IN" b="1" dirty="0" smtClean="0">
                <a:solidFill>
                  <a:srgbClr val="002060"/>
                </a:solidFill>
              </a:rPr>
              <a:t>1</a:t>
            </a:r>
            <a:r>
              <a:rPr lang="en-IN" b="1" baseline="30000" dirty="0" smtClean="0">
                <a:solidFill>
                  <a:srgbClr val="002060"/>
                </a:solidFill>
              </a:rPr>
              <a:t>st</a:t>
            </a:r>
            <a:r>
              <a:rPr lang="en-IN" b="1" dirty="0" smtClean="0">
                <a:solidFill>
                  <a:srgbClr val="002060"/>
                </a:solidFill>
              </a:rPr>
              <a:t> BA,  </a:t>
            </a:r>
            <a:r>
              <a:rPr lang="en-IN" b="1" dirty="0">
                <a:solidFill>
                  <a:srgbClr val="002060"/>
                </a:solidFill>
              </a:rPr>
              <a:t>of Universal School of Administration, participated in the </a:t>
            </a:r>
            <a:r>
              <a:rPr lang="en-IN" b="1" dirty="0" smtClean="0">
                <a:solidFill>
                  <a:srgbClr val="002060"/>
                </a:solidFill>
              </a:rPr>
              <a:t>58</a:t>
            </a:r>
            <a:r>
              <a:rPr lang="en-IN" b="1" baseline="30000" dirty="0" smtClean="0">
                <a:solidFill>
                  <a:srgbClr val="002060"/>
                </a:solidFill>
              </a:rPr>
              <a:t>th</a:t>
            </a:r>
            <a:r>
              <a:rPr lang="en-IN" b="1" dirty="0" smtClean="0">
                <a:solidFill>
                  <a:srgbClr val="002060"/>
                </a:solidFill>
              </a:rPr>
              <a:t> </a:t>
            </a:r>
            <a:r>
              <a:rPr lang="en-IN" b="1" dirty="0">
                <a:solidFill>
                  <a:srgbClr val="002060"/>
                </a:solidFill>
              </a:rPr>
              <a:t>Inter-collegiate Bangalore University Athletic Championship held from </a:t>
            </a:r>
            <a:r>
              <a:rPr lang="en-IN" b="1" dirty="0" smtClean="0">
                <a:solidFill>
                  <a:srgbClr val="002060"/>
                </a:solidFill>
              </a:rPr>
              <a:t>22</a:t>
            </a:r>
            <a:r>
              <a:rPr lang="en-IN" b="1" baseline="30000" dirty="0" smtClean="0">
                <a:solidFill>
                  <a:srgbClr val="002060"/>
                </a:solidFill>
              </a:rPr>
              <a:t>th</a:t>
            </a:r>
            <a:r>
              <a:rPr lang="en-IN" b="1" dirty="0" smtClean="0">
                <a:solidFill>
                  <a:srgbClr val="002060"/>
                </a:solidFill>
              </a:rPr>
              <a:t> </a:t>
            </a:r>
            <a:r>
              <a:rPr lang="en-IN" b="1" dirty="0">
                <a:solidFill>
                  <a:srgbClr val="002060"/>
                </a:solidFill>
              </a:rPr>
              <a:t>to </a:t>
            </a:r>
            <a:r>
              <a:rPr lang="en-IN" b="1" dirty="0" smtClean="0">
                <a:solidFill>
                  <a:srgbClr val="002060"/>
                </a:solidFill>
              </a:rPr>
              <a:t>24</a:t>
            </a:r>
            <a:r>
              <a:rPr lang="en-IN" b="1" baseline="30000" dirty="0" smtClean="0">
                <a:solidFill>
                  <a:srgbClr val="002060"/>
                </a:solidFill>
              </a:rPr>
              <a:t>th</a:t>
            </a:r>
            <a:r>
              <a:rPr lang="en-IN" b="1" dirty="0" smtClean="0">
                <a:solidFill>
                  <a:srgbClr val="002060"/>
                </a:solidFill>
              </a:rPr>
              <a:t> </a:t>
            </a:r>
            <a:r>
              <a:rPr lang="en-IN" b="1" dirty="0">
                <a:solidFill>
                  <a:srgbClr val="002060"/>
                </a:solidFill>
              </a:rPr>
              <a:t>Dec </a:t>
            </a:r>
            <a:r>
              <a:rPr lang="en-IN" b="1" dirty="0" smtClean="0">
                <a:solidFill>
                  <a:srgbClr val="002060"/>
                </a:solidFill>
              </a:rPr>
              <a:t>2023 </a:t>
            </a:r>
            <a:r>
              <a:rPr lang="en-IN" b="1" dirty="0">
                <a:solidFill>
                  <a:srgbClr val="002060"/>
                </a:solidFill>
              </a:rPr>
              <a:t>at SAI Sports Ground, Bangalore. </a:t>
            </a:r>
            <a:r>
              <a:rPr lang="en-IN" b="1" dirty="0" err="1" smtClean="0">
                <a:solidFill>
                  <a:srgbClr val="002060"/>
                </a:solidFill>
              </a:rPr>
              <a:t>Fazal</a:t>
            </a:r>
            <a:r>
              <a:rPr lang="en-IN" b="1" dirty="0" smtClean="0">
                <a:solidFill>
                  <a:srgbClr val="002060"/>
                </a:solidFill>
              </a:rPr>
              <a:t> S </a:t>
            </a:r>
            <a:r>
              <a:rPr lang="en-IN" b="1" dirty="0" err="1" smtClean="0">
                <a:solidFill>
                  <a:srgbClr val="002060"/>
                </a:solidFill>
              </a:rPr>
              <a:t>Nadaf</a:t>
            </a:r>
            <a:r>
              <a:rPr lang="en-IN" b="1" dirty="0" smtClean="0">
                <a:solidFill>
                  <a:srgbClr val="002060"/>
                </a:solidFill>
              </a:rPr>
              <a:t> he </a:t>
            </a:r>
            <a:r>
              <a:rPr lang="en-IN" b="1" dirty="0">
                <a:solidFill>
                  <a:srgbClr val="002060"/>
                </a:solidFill>
              </a:rPr>
              <a:t>has won Second position in </a:t>
            </a:r>
            <a:r>
              <a:rPr lang="en-IN" b="1" dirty="0" smtClean="0">
                <a:solidFill>
                  <a:srgbClr val="002060"/>
                </a:solidFill>
              </a:rPr>
              <a:t>400m and 4X400 Relay Events </a:t>
            </a:r>
            <a:r>
              <a:rPr lang="en-IN" b="1" dirty="0" err="1" smtClean="0">
                <a:solidFill>
                  <a:srgbClr val="002060"/>
                </a:solidFill>
              </a:rPr>
              <a:t>Jeevith,Najeer,Amith</a:t>
            </a:r>
            <a:r>
              <a:rPr lang="en-IN" b="1" dirty="0" smtClean="0">
                <a:solidFill>
                  <a:srgbClr val="002060"/>
                </a:solidFill>
              </a:rPr>
              <a:t> </a:t>
            </a:r>
            <a:r>
              <a:rPr lang="en-IN" b="1" dirty="0" err="1" smtClean="0">
                <a:solidFill>
                  <a:srgbClr val="002060"/>
                </a:solidFill>
              </a:rPr>
              <a:t>hukkeri</a:t>
            </a:r>
            <a:r>
              <a:rPr lang="en-IN" b="1" dirty="0" smtClean="0">
                <a:solidFill>
                  <a:srgbClr val="002060"/>
                </a:solidFill>
              </a:rPr>
              <a:t> has won second position in 4X400 Relay </a:t>
            </a:r>
            <a:r>
              <a:rPr lang="en-IN" b="1" dirty="0" err="1" smtClean="0">
                <a:solidFill>
                  <a:srgbClr val="002060"/>
                </a:solidFill>
              </a:rPr>
              <a:t>Event.Ankitha</a:t>
            </a:r>
            <a:r>
              <a:rPr lang="en-IN" b="1" dirty="0" smtClean="0">
                <a:solidFill>
                  <a:srgbClr val="002060"/>
                </a:solidFill>
              </a:rPr>
              <a:t> won 3</a:t>
            </a:r>
            <a:r>
              <a:rPr lang="en-IN" b="1" baseline="30000" dirty="0" smtClean="0">
                <a:solidFill>
                  <a:srgbClr val="002060"/>
                </a:solidFill>
              </a:rPr>
              <a:t>rd</a:t>
            </a:r>
            <a:r>
              <a:rPr lang="en-IN" b="1" dirty="0" smtClean="0">
                <a:solidFill>
                  <a:srgbClr val="002060"/>
                </a:solidFill>
              </a:rPr>
              <a:t> position in 200m running Event.</a:t>
            </a:r>
            <a:endParaRPr lang="en-IN" b="1" dirty="0">
              <a:solidFill>
                <a:srgbClr val="002060"/>
              </a:solidFill>
            </a:endParaRPr>
          </a:p>
        </p:txBody>
      </p:sp>
    </p:spTree>
    <p:extLst>
      <p:ext uri="{BB962C8B-B14F-4D97-AF65-F5344CB8AC3E}">
        <p14:creationId xmlns:p14="http://schemas.microsoft.com/office/powerpoint/2010/main" val="34452738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2" descr="blob:https://web.whatsapp.com/1ee94275-7e85-46d0-9ec0-42f5bdcc58b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6" name="AutoShape 5" descr="blob:https://web.whatsapp.com/042d47d3-b695-4861-96a5-208301a4ac13"/>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9" name="Picture 8"/>
          <p:cNvPicPr>
            <a:picLocks noChangeAspect="1"/>
          </p:cNvPicPr>
          <p:nvPr/>
        </p:nvPicPr>
        <p:blipFill>
          <a:blip r:embed="rId2"/>
          <a:stretch>
            <a:fillRect/>
          </a:stretch>
        </p:blipFill>
        <p:spPr>
          <a:xfrm>
            <a:off x="0" y="737069"/>
            <a:ext cx="2971800" cy="1828800"/>
          </a:xfrm>
          <a:prstGeom prst="rect">
            <a:avLst/>
          </a:prstGeom>
        </p:spPr>
      </p:pic>
      <p:pic>
        <p:nvPicPr>
          <p:cNvPr id="10" name="Picture 9"/>
          <p:cNvPicPr>
            <a:picLocks noChangeAspect="1"/>
          </p:cNvPicPr>
          <p:nvPr/>
        </p:nvPicPr>
        <p:blipFill>
          <a:blip r:embed="rId3"/>
          <a:stretch>
            <a:fillRect/>
          </a:stretch>
        </p:blipFill>
        <p:spPr>
          <a:xfrm>
            <a:off x="2951855" y="725300"/>
            <a:ext cx="3582183" cy="2019300"/>
          </a:xfrm>
          <a:prstGeom prst="rect">
            <a:avLst/>
          </a:prstGeom>
        </p:spPr>
      </p:pic>
      <p:pic>
        <p:nvPicPr>
          <p:cNvPr id="11" name="Picture 10"/>
          <p:cNvPicPr>
            <a:picLocks noChangeAspect="1"/>
          </p:cNvPicPr>
          <p:nvPr/>
        </p:nvPicPr>
        <p:blipFill>
          <a:blip r:embed="rId4"/>
          <a:stretch>
            <a:fillRect/>
          </a:stretch>
        </p:blipFill>
        <p:spPr>
          <a:xfrm>
            <a:off x="-16579" y="2583499"/>
            <a:ext cx="2990619" cy="2274251"/>
          </a:xfrm>
          <a:prstGeom prst="rect">
            <a:avLst/>
          </a:prstGeom>
        </p:spPr>
      </p:pic>
      <p:sp>
        <p:nvSpPr>
          <p:cNvPr id="12" name="Rectangle 11"/>
          <p:cNvSpPr/>
          <p:nvPr/>
        </p:nvSpPr>
        <p:spPr>
          <a:xfrm>
            <a:off x="3200400" y="2835176"/>
            <a:ext cx="5561163" cy="2308324"/>
          </a:xfrm>
          <a:prstGeom prst="rect">
            <a:avLst/>
          </a:prstGeom>
        </p:spPr>
        <p:txBody>
          <a:bodyPr wrap="square">
            <a:spAutoFit/>
          </a:bodyPr>
          <a:lstStyle/>
          <a:p>
            <a:r>
              <a:rPr lang="en-US" dirty="0"/>
              <a:t>We are proud to inform that two students of Universal School of Administration </a:t>
            </a:r>
            <a:r>
              <a:rPr lang="en-US" dirty="0" err="1"/>
              <a:t>Ms</a:t>
            </a:r>
            <a:r>
              <a:rPr lang="en-US" dirty="0"/>
              <a:t> </a:t>
            </a:r>
            <a:r>
              <a:rPr lang="en-US" dirty="0" err="1"/>
              <a:t>Chandana</a:t>
            </a:r>
            <a:r>
              <a:rPr lang="en-US" dirty="0"/>
              <a:t> second BA and </a:t>
            </a:r>
            <a:r>
              <a:rPr lang="en-US" dirty="0" err="1"/>
              <a:t>Ms</a:t>
            </a:r>
            <a:r>
              <a:rPr lang="en-US" dirty="0"/>
              <a:t> </a:t>
            </a:r>
            <a:r>
              <a:rPr lang="en-US" dirty="0" err="1"/>
              <a:t>Sakshi</a:t>
            </a:r>
            <a:r>
              <a:rPr lang="en-US" dirty="0"/>
              <a:t> </a:t>
            </a:r>
            <a:r>
              <a:rPr lang="en-US" dirty="0" err="1"/>
              <a:t>Patil</a:t>
            </a:r>
            <a:r>
              <a:rPr lang="en-US" dirty="0"/>
              <a:t> first BA represented Bangalore University and participated in the Inter University National level handball sports competition held at </a:t>
            </a:r>
            <a:r>
              <a:rPr lang="en-US" dirty="0" err="1"/>
              <a:t>Salum</a:t>
            </a:r>
            <a:r>
              <a:rPr lang="en-US" dirty="0"/>
              <a:t> from 10th to 14th January 2024 the event was </a:t>
            </a:r>
            <a:r>
              <a:rPr lang="en-US" dirty="0" err="1"/>
              <a:t>organised</a:t>
            </a:r>
            <a:r>
              <a:rPr lang="en-US" dirty="0"/>
              <a:t> by </a:t>
            </a:r>
            <a:r>
              <a:rPr lang="en-US" dirty="0" err="1"/>
              <a:t>Periyar</a:t>
            </a:r>
            <a:r>
              <a:rPr lang="en-US" dirty="0"/>
              <a:t> University </a:t>
            </a:r>
            <a:r>
              <a:rPr lang="en-US" dirty="0" err="1"/>
              <a:t>Tamilnadu</a:t>
            </a:r>
            <a:r>
              <a:rPr lang="en-US" dirty="0"/>
              <a:t>.</a:t>
            </a:r>
          </a:p>
        </p:txBody>
      </p:sp>
      <p:sp>
        <p:nvSpPr>
          <p:cNvPr id="13" name="TextBox 12"/>
          <p:cNvSpPr txBox="1"/>
          <p:nvPr/>
        </p:nvSpPr>
        <p:spPr>
          <a:xfrm>
            <a:off x="586732" y="172353"/>
            <a:ext cx="8154797" cy="369332"/>
          </a:xfrm>
          <a:prstGeom prst="rect">
            <a:avLst/>
          </a:prstGeom>
          <a:noFill/>
        </p:spPr>
        <p:txBody>
          <a:bodyPr wrap="none" rtlCol="0">
            <a:spAutoFit/>
          </a:bodyPr>
          <a:lstStyle/>
          <a:p>
            <a:r>
              <a:rPr lang="en-US" b="1" dirty="0" smtClean="0"/>
              <a:t>SELECTED FOR INTER UNIVERSITY NATIONAL HAND BALL SPORTS</a:t>
            </a:r>
            <a:endParaRPr lang="en-US" b="1" dirty="0"/>
          </a:p>
        </p:txBody>
      </p:sp>
    </p:spTree>
    <p:extLst>
      <p:ext uri="{BB962C8B-B14F-4D97-AF65-F5344CB8AC3E}">
        <p14:creationId xmlns:p14="http://schemas.microsoft.com/office/powerpoint/2010/main" val="22977600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2) WhatsApp - Google Chrome"/>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060700" y="114300"/>
            <a:ext cx="279400" cy="114300"/>
          </a:xfrm>
        </p:spPr>
      </p:pic>
      <p:sp>
        <p:nvSpPr>
          <p:cNvPr id="3" name="Rectangle 2"/>
          <p:cNvSpPr/>
          <p:nvPr/>
        </p:nvSpPr>
        <p:spPr>
          <a:xfrm>
            <a:off x="0" y="0"/>
            <a:ext cx="9144000" cy="369332"/>
          </a:xfrm>
          <a:prstGeom prst="rect">
            <a:avLst/>
          </a:prstGeom>
        </p:spPr>
        <p:txBody>
          <a:bodyPr wrap="square">
            <a:spAutoFit/>
          </a:bodyPr>
          <a:lstStyle/>
          <a:p>
            <a:r>
              <a:rPr lang="en-IN" b="1" dirty="0" smtClean="0">
                <a:solidFill>
                  <a:schemeClr val="accent5">
                    <a:lumMod val="50000"/>
                  </a:schemeClr>
                </a:solidFill>
              </a:rPr>
              <a:t>Bangalore University </a:t>
            </a:r>
            <a:r>
              <a:rPr lang="en-IN" b="1" dirty="0">
                <a:solidFill>
                  <a:schemeClr val="accent5">
                    <a:lumMod val="50000"/>
                  </a:schemeClr>
                </a:solidFill>
              </a:rPr>
              <a:t>Inter </a:t>
            </a:r>
            <a:r>
              <a:rPr lang="en-IN" b="1" dirty="0" smtClean="0">
                <a:solidFill>
                  <a:schemeClr val="accent5">
                    <a:lumMod val="50000"/>
                  </a:schemeClr>
                </a:solidFill>
              </a:rPr>
              <a:t>Collegiate </a:t>
            </a:r>
            <a:r>
              <a:rPr lang="en-IN" b="1" dirty="0">
                <a:solidFill>
                  <a:schemeClr val="accent5">
                    <a:lumMod val="50000"/>
                  </a:schemeClr>
                </a:solidFill>
              </a:rPr>
              <a:t>karate  championship  men and women </a:t>
            </a:r>
            <a:r>
              <a:rPr lang="en-IN" b="1" dirty="0" smtClean="0">
                <a:solidFill>
                  <a:schemeClr val="accent5">
                    <a:lumMod val="50000"/>
                  </a:schemeClr>
                </a:solidFill>
              </a:rPr>
              <a:t>2023-24 </a:t>
            </a:r>
            <a:endParaRPr lang="en-IN" b="1" dirty="0">
              <a:solidFill>
                <a:schemeClr val="accent5">
                  <a:lumMod val="50000"/>
                </a:schemeClr>
              </a:solidFill>
            </a:endParaRPr>
          </a:p>
        </p:txBody>
      </p:sp>
      <p:pic>
        <p:nvPicPr>
          <p:cNvPr id="7" name="Picture 6"/>
          <p:cNvPicPr>
            <a:picLocks noChangeAspect="1"/>
          </p:cNvPicPr>
          <p:nvPr/>
        </p:nvPicPr>
        <p:blipFill>
          <a:blip r:embed="rId4"/>
          <a:stretch>
            <a:fillRect/>
          </a:stretch>
        </p:blipFill>
        <p:spPr>
          <a:xfrm>
            <a:off x="2209800" y="574721"/>
            <a:ext cx="4474188" cy="2389697"/>
          </a:xfrm>
          <a:prstGeom prst="rect">
            <a:avLst/>
          </a:prstGeom>
        </p:spPr>
      </p:pic>
      <p:sp>
        <p:nvSpPr>
          <p:cNvPr id="8" name="Rectangle 7"/>
          <p:cNvSpPr/>
          <p:nvPr/>
        </p:nvSpPr>
        <p:spPr>
          <a:xfrm>
            <a:off x="228600" y="3105150"/>
            <a:ext cx="8763000" cy="1569660"/>
          </a:xfrm>
          <a:prstGeom prst="rect">
            <a:avLst/>
          </a:prstGeom>
        </p:spPr>
        <p:txBody>
          <a:bodyPr wrap="square">
            <a:spAutoFit/>
          </a:bodyPr>
          <a:lstStyle/>
          <a:p>
            <a:r>
              <a:rPr lang="en-US" sz="1200" dirty="0">
                <a:solidFill>
                  <a:srgbClr val="333333"/>
                </a:solidFill>
                <a:latin typeface="poppins"/>
              </a:rPr>
              <a:t>Gold Glory for </a:t>
            </a:r>
            <a:r>
              <a:rPr lang="en-US" sz="1200" dirty="0" err="1">
                <a:solidFill>
                  <a:srgbClr val="333333"/>
                </a:solidFill>
                <a:latin typeface="poppins"/>
              </a:rPr>
              <a:t>Sujal</a:t>
            </a:r>
            <a:r>
              <a:rPr lang="en-US" sz="1200" dirty="0">
                <a:solidFill>
                  <a:srgbClr val="333333"/>
                </a:solidFill>
                <a:latin typeface="poppins"/>
              </a:rPr>
              <a:t> J Shetty in University Karate Championship!</a:t>
            </a:r>
          </a:p>
          <a:p>
            <a:r>
              <a:rPr lang="en-US" sz="1200" dirty="0">
                <a:solidFill>
                  <a:srgbClr val="444444"/>
                </a:solidFill>
                <a:latin typeface="roboto"/>
              </a:rPr>
              <a:t>We are proud to share the victory of </a:t>
            </a:r>
            <a:r>
              <a:rPr lang="en-US" sz="1200" dirty="0" err="1">
                <a:solidFill>
                  <a:srgbClr val="444444"/>
                </a:solidFill>
                <a:latin typeface="roboto"/>
              </a:rPr>
              <a:t>Sujal</a:t>
            </a:r>
            <a:r>
              <a:rPr lang="en-US" sz="1200" dirty="0">
                <a:solidFill>
                  <a:srgbClr val="444444"/>
                </a:solidFill>
                <a:latin typeface="roboto"/>
              </a:rPr>
              <a:t> J Shetty, a standout talent from the 3rd semester BA program at Universal School of Administration. At the University Inter-collegiate Karate Championship on January 2, 2024, at Government First Grade College </a:t>
            </a:r>
            <a:r>
              <a:rPr lang="en-US" sz="1200" dirty="0" err="1">
                <a:solidFill>
                  <a:srgbClr val="444444"/>
                </a:solidFill>
                <a:latin typeface="roboto"/>
              </a:rPr>
              <a:t>Channapattana</a:t>
            </a:r>
            <a:r>
              <a:rPr lang="en-US" sz="1200" dirty="0">
                <a:solidFill>
                  <a:srgbClr val="444444"/>
                </a:solidFill>
                <a:latin typeface="roboto"/>
              </a:rPr>
              <a:t>, </a:t>
            </a:r>
            <a:r>
              <a:rPr lang="en-US" sz="1200" dirty="0" err="1">
                <a:solidFill>
                  <a:srgbClr val="444444"/>
                </a:solidFill>
                <a:latin typeface="roboto"/>
              </a:rPr>
              <a:t>Sujal’s</a:t>
            </a:r>
            <a:r>
              <a:rPr lang="en-US" sz="1200" dirty="0">
                <a:solidFill>
                  <a:srgbClr val="444444"/>
                </a:solidFill>
                <a:latin typeface="roboto"/>
              </a:rPr>
              <a:t> exceptional performance in the 68+ (</a:t>
            </a:r>
            <a:r>
              <a:rPr lang="en-US" sz="1200" dirty="0" err="1">
                <a:solidFill>
                  <a:srgbClr val="444444"/>
                </a:solidFill>
                <a:latin typeface="roboto"/>
              </a:rPr>
              <a:t>kgs</a:t>
            </a:r>
            <a:r>
              <a:rPr lang="en-US" sz="1200" dirty="0">
                <a:solidFill>
                  <a:srgbClr val="444444"/>
                </a:solidFill>
                <a:latin typeface="roboto"/>
              </a:rPr>
              <a:t>) category earned her the coveted Gold Medal.</a:t>
            </a:r>
          </a:p>
          <a:p>
            <a:r>
              <a:rPr lang="en-US" sz="1200" dirty="0">
                <a:solidFill>
                  <a:srgbClr val="444444"/>
                </a:solidFill>
                <a:latin typeface="roboto"/>
              </a:rPr>
              <a:t>This success propels </a:t>
            </a:r>
            <a:r>
              <a:rPr lang="en-US" sz="1200" dirty="0" err="1">
                <a:solidFill>
                  <a:srgbClr val="444444"/>
                </a:solidFill>
                <a:latin typeface="roboto"/>
              </a:rPr>
              <a:t>Sujal</a:t>
            </a:r>
            <a:r>
              <a:rPr lang="en-US" sz="1200" dirty="0">
                <a:solidFill>
                  <a:srgbClr val="444444"/>
                </a:solidFill>
                <a:latin typeface="roboto"/>
              </a:rPr>
              <a:t> to the National Level Inter-University Championship, representing Bangalore University. Additionally, she’s set to compete in the prestigious </a:t>
            </a:r>
            <a:r>
              <a:rPr lang="en-US" sz="1200" dirty="0" err="1">
                <a:solidFill>
                  <a:srgbClr val="444444"/>
                </a:solidFill>
                <a:latin typeface="roboto"/>
              </a:rPr>
              <a:t>Khelo</a:t>
            </a:r>
            <a:r>
              <a:rPr lang="en-US" sz="1200" dirty="0">
                <a:solidFill>
                  <a:srgbClr val="444444"/>
                </a:solidFill>
                <a:latin typeface="roboto"/>
              </a:rPr>
              <a:t> India, a national-level grassroots games organized by the Ministry of Youth Affairs and Sports, Government of India.</a:t>
            </a:r>
          </a:p>
          <a:p>
            <a:r>
              <a:rPr lang="en-US" sz="1200" dirty="0">
                <a:solidFill>
                  <a:srgbClr val="444444"/>
                </a:solidFill>
                <a:latin typeface="roboto"/>
              </a:rPr>
              <a:t>Let’s celebrate </a:t>
            </a:r>
            <a:r>
              <a:rPr lang="en-US" sz="1200" dirty="0" err="1">
                <a:solidFill>
                  <a:srgbClr val="444444"/>
                </a:solidFill>
                <a:latin typeface="roboto"/>
              </a:rPr>
              <a:t>Sujal’s</a:t>
            </a:r>
            <a:r>
              <a:rPr lang="en-US" sz="1200" dirty="0">
                <a:solidFill>
                  <a:srgbClr val="444444"/>
                </a:solidFill>
                <a:latin typeface="roboto"/>
              </a:rPr>
              <a:t> dedication and skill, wishing her continued success on the national stage!</a:t>
            </a:r>
            <a:endParaRPr lang="en-US" sz="1200" b="0" i="0" dirty="0">
              <a:solidFill>
                <a:srgbClr val="444444"/>
              </a:solidFill>
              <a:effectLst/>
              <a:latin typeface="roboto"/>
            </a:endParaRPr>
          </a:p>
        </p:txBody>
      </p:sp>
    </p:spTree>
    <p:extLst>
      <p:ext uri="{BB962C8B-B14F-4D97-AF65-F5344CB8AC3E}">
        <p14:creationId xmlns:p14="http://schemas.microsoft.com/office/powerpoint/2010/main" val="9236404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457199" y="3766595"/>
            <a:ext cx="8229600" cy="1323439"/>
          </a:xfrm>
          <a:prstGeom prst="rect">
            <a:avLst/>
          </a:prstGeom>
        </p:spPr>
        <p:txBody>
          <a:bodyPr wrap="square">
            <a:spAutoFit/>
          </a:bodyPr>
          <a:lstStyle/>
          <a:p>
            <a:pPr algn="just"/>
            <a:r>
              <a:rPr lang="en-US" sz="1600" dirty="0"/>
              <a:t>Universal School of Administration NCC Unit 5/2 coy Army Cadet JUO </a:t>
            </a:r>
            <a:r>
              <a:rPr lang="en-US" sz="1600" dirty="0" err="1"/>
              <a:t>Sujal</a:t>
            </a:r>
            <a:r>
              <a:rPr lang="en-US" sz="1600" dirty="0"/>
              <a:t> </a:t>
            </a:r>
            <a:r>
              <a:rPr lang="en-US" sz="1600" dirty="0" err="1"/>
              <a:t>Sakhala</a:t>
            </a:r>
            <a:r>
              <a:rPr lang="en-US" sz="1600" dirty="0"/>
              <a:t> </a:t>
            </a:r>
            <a:r>
              <a:rPr lang="en-US" sz="1600" dirty="0" smtClean="0"/>
              <a:t>Represented </a:t>
            </a:r>
            <a:r>
              <a:rPr lang="en-US" sz="1600" dirty="0"/>
              <a:t>the DG NCC in The All </a:t>
            </a:r>
            <a:r>
              <a:rPr lang="en-US" sz="1600" dirty="0" err="1"/>
              <a:t>india</a:t>
            </a:r>
            <a:r>
              <a:rPr lang="en-US" sz="1600" dirty="0"/>
              <a:t> G.V  </a:t>
            </a:r>
            <a:r>
              <a:rPr lang="en-US" sz="1600" dirty="0" err="1"/>
              <a:t>Mavlankar</a:t>
            </a:r>
            <a:r>
              <a:rPr lang="en-US" sz="1600" dirty="0"/>
              <a:t> shooting competition conducted by National Rifle Association of India (NRAI) and won silver medal, in 3Position junior women rifle event held at Army Marksmanship Unit, MHOW, Indore (M.P). </a:t>
            </a:r>
          </a:p>
        </p:txBody>
      </p:sp>
      <p:sp>
        <p:nvSpPr>
          <p:cNvPr id="8" name="TextBox 7"/>
          <p:cNvSpPr txBox="1"/>
          <p:nvPr/>
        </p:nvSpPr>
        <p:spPr>
          <a:xfrm>
            <a:off x="762000" y="357184"/>
            <a:ext cx="8458200" cy="400110"/>
          </a:xfrm>
          <a:prstGeom prst="rect">
            <a:avLst/>
          </a:prstGeom>
          <a:noFill/>
        </p:spPr>
        <p:txBody>
          <a:bodyPr wrap="square" rtlCol="0">
            <a:spAutoFit/>
          </a:bodyPr>
          <a:lstStyle/>
          <a:p>
            <a:r>
              <a:rPr lang="en-US" sz="2000" b="1" dirty="0" smtClean="0"/>
              <a:t>ALL INDIA G.V MAVLANKAR SHOOTING COMPETITION</a:t>
            </a:r>
            <a:endParaRPr lang="en-US" sz="2000" b="1" dirty="0"/>
          </a:p>
        </p:txBody>
      </p:sp>
      <p:pic>
        <p:nvPicPr>
          <p:cNvPr id="10" name="Picture 9"/>
          <p:cNvPicPr>
            <a:picLocks noChangeAspect="1"/>
          </p:cNvPicPr>
          <p:nvPr/>
        </p:nvPicPr>
        <p:blipFill>
          <a:blip r:embed="rId2"/>
          <a:stretch>
            <a:fillRect/>
          </a:stretch>
        </p:blipFill>
        <p:spPr>
          <a:xfrm>
            <a:off x="1863682" y="839435"/>
            <a:ext cx="5416633" cy="2819400"/>
          </a:xfrm>
          <a:prstGeom prst="rect">
            <a:avLst/>
          </a:prstGeom>
        </p:spPr>
      </p:pic>
    </p:spTree>
    <p:extLst>
      <p:ext uri="{BB962C8B-B14F-4D97-AF65-F5344CB8AC3E}">
        <p14:creationId xmlns:p14="http://schemas.microsoft.com/office/powerpoint/2010/main" val="23180864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361950"/>
            <a:ext cx="8253292" cy="4320271"/>
          </a:xfrm>
          <a:prstGeom prst="rect">
            <a:avLst/>
          </a:prstGeom>
        </p:spPr>
      </p:pic>
    </p:spTree>
    <p:extLst>
      <p:ext uri="{BB962C8B-B14F-4D97-AF65-F5344CB8AC3E}">
        <p14:creationId xmlns:p14="http://schemas.microsoft.com/office/powerpoint/2010/main" val="34904409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105619"/>
            <a:ext cx="2538413" cy="1962374"/>
          </a:xfrm>
          <a:prstGeom prst="rect">
            <a:avLst/>
          </a:prstGeom>
        </p:spPr>
      </p:pic>
      <p:pic>
        <p:nvPicPr>
          <p:cNvPr id="3" name="Picture 2"/>
          <p:cNvPicPr>
            <a:picLocks noChangeAspect="1"/>
          </p:cNvPicPr>
          <p:nvPr/>
        </p:nvPicPr>
        <p:blipFill>
          <a:blip r:embed="rId3"/>
          <a:stretch>
            <a:fillRect/>
          </a:stretch>
        </p:blipFill>
        <p:spPr>
          <a:xfrm>
            <a:off x="2780004" y="105619"/>
            <a:ext cx="2867025" cy="2152650"/>
          </a:xfrm>
          <a:prstGeom prst="rect">
            <a:avLst/>
          </a:prstGeom>
        </p:spPr>
      </p:pic>
      <p:pic>
        <p:nvPicPr>
          <p:cNvPr id="4" name="Picture 3"/>
          <p:cNvPicPr>
            <a:picLocks noChangeAspect="1"/>
          </p:cNvPicPr>
          <p:nvPr/>
        </p:nvPicPr>
        <p:blipFill>
          <a:blip r:embed="rId4"/>
          <a:stretch>
            <a:fillRect/>
          </a:stretch>
        </p:blipFill>
        <p:spPr>
          <a:xfrm>
            <a:off x="5715000" y="83675"/>
            <a:ext cx="2867025" cy="2152650"/>
          </a:xfrm>
          <a:prstGeom prst="rect">
            <a:avLst/>
          </a:prstGeom>
        </p:spPr>
      </p:pic>
      <p:pic>
        <p:nvPicPr>
          <p:cNvPr id="5" name="Picture 4"/>
          <p:cNvPicPr>
            <a:picLocks noChangeAspect="1"/>
          </p:cNvPicPr>
          <p:nvPr/>
        </p:nvPicPr>
        <p:blipFill>
          <a:blip r:embed="rId5"/>
          <a:stretch>
            <a:fillRect/>
          </a:stretch>
        </p:blipFill>
        <p:spPr>
          <a:xfrm>
            <a:off x="2814728" y="2280695"/>
            <a:ext cx="2717066" cy="2722247"/>
          </a:xfrm>
          <a:prstGeom prst="rect">
            <a:avLst/>
          </a:prstGeom>
        </p:spPr>
      </p:pic>
      <p:pic>
        <p:nvPicPr>
          <p:cNvPr id="6" name="Picture 5"/>
          <p:cNvPicPr>
            <a:picLocks noChangeAspect="1"/>
          </p:cNvPicPr>
          <p:nvPr/>
        </p:nvPicPr>
        <p:blipFill>
          <a:blip r:embed="rId6"/>
          <a:stretch>
            <a:fillRect/>
          </a:stretch>
        </p:blipFill>
        <p:spPr>
          <a:xfrm>
            <a:off x="5705353" y="2236325"/>
            <a:ext cx="2876671" cy="2741560"/>
          </a:xfrm>
          <a:prstGeom prst="rect">
            <a:avLst/>
          </a:prstGeom>
        </p:spPr>
      </p:pic>
      <p:pic>
        <p:nvPicPr>
          <p:cNvPr id="7" name="Picture 6"/>
          <p:cNvPicPr>
            <a:picLocks noChangeAspect="1"/>
          </p:cNvPicPr>
          <p:nvPr/>
        </p:nvPicPr>
        <p:blipFill>
          <a:blip r:embed="rId7"/>
          <a:stretch>
            <a:fillRect/>
          </a:stretch>
        </p:blipFill>
        <p:spPr>
          <a:xfrm>
            <a:off x="175355" y="2071128"/>
            <a:ext cx="2515457" cy="2786622"/>
          </a:xfrm>
          <a:prstGeom prst="rect">
            <a:avLst/>
          </a:prstGeom>
        </p:spPr>
      </p:pic>
    </p:spTree>
    <p:extLst>
      <p:ext uri="{BB962C8B-B14F-4D97-AF65-F5344CB8AC3E}">
        <p14:creationId xmlns:p14="http://schemas.microsoft.com/office/powerpoint/2010/main" val="32647329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225" y="224259"/>
            <a:ext cx="8264325" cy="1661993"/>
          </a:xfrm>
          <a:prstGeom prst="rect">
            <a:avLst/>
          </a:prstGeom>
        </p:spPr>
        <p:txBody>
          <a:bodyPr wrap="square">
            <a:spAutoFit/>
          </a:bodyPr>
          <a:lstStyle/>
          <a:p>
            <a:r>
              <a:rPr lang="en-US" sz="1600" b="1" dirty="0">
                <a:solidFill>
                  <a:srgbClr val="333333"/>
                </a:solidFill>
                <a:latin typeface="poppins"/>
              </a:rPr>
              <a:t>“Universal School of Administration Successfully Hosts State-Level Children Chess Tournament</a:t>
            </a:r>
            <a:r>
              <a:rPr lang="en-US" sz="1600" b="1" dirty="0" smtClean="0">
                <a:solidFill>
                  <a:srgbClr val="333333"/>
                </a:solidFill>
                <a:latin typeface="poppins"/>
              </a:rPr>
              <a:t>;</a:t>
            </a:r>
          </a:p>
          <a:p>
            <a:endParaRPr lang="en-US" sz="1100" dirty="0" smtClean="0">
              <a:solidFill>
                <a:srgbClr val="333333"/>
              </a:solidFill>
              <a:latin typeface="poppins"/>
            </a:endParaRPr>
          </a:p>
          <a:p>
            <a:endParaRPr lang="en-US" sz="1100" dirty="0">
              <a:solidFill>
                <a:srgbClr val="333333"/>
              </a:solidFill>
              <a:latin typeface="poppins"/>
            </a:endParaRPr>
          </a:p>
          <a:p>
            <a:pPr algn="just"/>
            <a:r>
              <a:rPr lang="en-US" sz="1200" dirty="0">
                <a:solidFill>
                  <a:srgbClr val="444444"/>
                </a:solidFill>
                <a:latin typeface="roboto"/>
              </a:rPr>
              <a:t>The </a:t>
            </a:r>
            <a:r>
              <a:rPr lang="en-US" sz="1200" b="1" dirty="0">
                <a:solidFill>
                  <a:srgbClr val="444444"/>
                </a:solidFill>
                <a:latin typeface="roboto"/>
              </a:rPr>
              <a:t>Universal School of Administration</a:t>
            </a:r>
            <a:r>
              <a:rPr lang="en-US" sz="1200" dirty="0">
                <a:solidFill>
                  <a:srgbClr val="444444"/>
                </a:solidFill>
                <a:latin typeface="roboto"/>
              </a:rPr>
              <a:t>, Bengaluru, took a significant stride in promoting chess at the grassroots level by hosting the S</a:t>
            </a:r>
            <a:r>
              <a:rPr lang="en-US" sz="1200" b="1" dirty="0">
                <a:solidFill>
                  <a:srgbClr val="444444"/>
                </a:solidFill>
                <a:latin typeface="roboto"/>
              </a:rPr>
              <a:t>tate-level Children Chess Tournament</a:t>
            </a:r>
            <a:r>
              <a:rPr lang="en-US" sz="1200" dirty="0">
                <a:solidFill>
                  <a:srgbClr val="444444"/>
                </a:solidFill>
                <a:latin typeface="roboto"/>
              </a:rPr>
              <a:t> on January 7th. Shri R. </a:t>
            </a:r>
            <a:r>
              <a:rPr lang="en-US" sz="1200" dirty="0" err="1">
                <a:solidFill>
                  <a:srgbClr val="444444"/>
                </a:solidFill>
                <a:latin typeface="roboto"/>
              </a:rPr>
              <a:t>Upendra</a:t>
            </a:r>
            <a:r>
              <a:rPr lang="en-US" sz="1200" dirty="0">
                <a:solidFill>
                  <a:srgbClr val="444444"/>
                </a:solidFill>
                <a:latin typeface="roboto"/>
              </a:rPr>
              <a:t> Shetty, Chairman of the Universal Group of Institutions, announced during the inaugural event that the institution will be making history by hosting the Universal First Age Category Children Chess Tournament, scheduled for January 7th.</a:t>
            </a:r>
            <a:endParaRPr lang="en-US" sz="1200" b="0" i="0" dirty="0">
              <a:solidFill>
                <a:srgbClr val="444444"/>
              </a:solidFill>
              <a:effectLst/>
              <a:latin typeface="roboto"/>
            </a:endParaRPr>
          </a:p>
        </p:txBody>
      </p:sp>
      <p:sp>
        <p:nvSpPr>
          <p:cNvPr id="3" name="Rectangle 2"/>
          <p:cNvSpPr/>
          <p:nvPr/>
        </p:nvSpPr>
        <p:spPr>
          <a:xfrm>
            <a:off x="327050" y="2040614"/>
            <a:ext cx="8245998" cy="1138773"/>
          </a:xfrm>
          <a:prstGeom prst="rect">
            <a:avLst/>
          </a:prstGeom>
        </p:spPr>
        <p:txBody>
          <a:bodyPr wrap="square">
            <a:spAutoFit/>
          </a:bodyPr>
          <a:lstStyle/>
          <a:p>
            <a:pPr algn="just"/>
            <a:r>
              <a:rPr lang="en-US" sz="1200" dirty="0">
                <a:solidFill>
                  <a:srgbClr val="444444"/>
                </a:solidFill>
                <a:latin typeface="roboto"/>
              </a:rPr>
              <a:t>Universal School of Administration emphasized the tournament’s pioneering objective to provide an ideal platform for budding chess prodigies, fostering their love for this ancient Indian game. Highlighting India’s global prominence in chess, USA expressed the belief that this tournament would encourage young minds to delve into and relish the complexities of chess. The tournament, held at the Universal Group of Institutions Campus in </a:t>
            </a:r>
            <a:r>
              <a:rPr lang="en-US" sz="1200" dirty="0" err="1">
                <a:solidFill>
                  <a:srgbClr val="444444"/>
                </a:solidFill>
                <a:latin typeface="roboto"/>
              </a:rPr>
              <a:t>Ramohalli</a:t>
            </a:r>
            <a:r>
              <a:rPr lang="en-US" sz="1200" dirty="0">
                <a:solidFill>
                  <a:srgbClr val="444444"/>
                </a:solidFill>
                <a:latin typeface="roboto"/>
              </a:rPr>
              <a:t>, witnessed an impressive turnout with over 400 enthusiastic participants</a:t>
            </a:r>
            <a:r>
              <a:rPr lang="en-US" sz="2000" dirty="0">
                <a:solidFill>
                  <a:srgbClr val="444444"/>
                </a:solidFill>
                <a:latin typeface="roboto"/>
              </a:rPr>
              <a:t>.</a:t>
            </a:r>
            <a:endParaRPr lang="en-US" dirty="0"/>
          </a:p>
        </p:txBody>
      </p:sp>
      <p:sp>
        <p:nvSpPr>
          <p:cNvPr id="4" name="Rectangle 3"/>
          <p:cNvSpPr/>
          <p:nvPr/>
        </p:nvSpPr>
        <p:spPr>
          <a:xfrm>
            <a:off x="298048" y="3333750"/>
            <a:ext cx="8164975" cy="830997"/>
          </a:xfrm>
          <a:prstGeom prst="rect">
            <a:avLst/>
          </a:prstGeom>
        </p:spPr>
        <p:txBody>
          <a:bodyPr wrap="square">
            <a:spAutoFit/>
          </a:bodyPr>
          <a:lstStyle/>
          <a:p>
            <a:pPr algn="just"/>
            <a:r>
              <a:rPr lang="en-US" sz="1200" dirty="0">
                <a:solidFill>
                  <a:srgbClr val="444444"/>
                </a:solidFill>
                <a:latin typeface="roboto"/>
              </a:rPr>
              <a:t>This initiative not only underscores the Universal School of Administration’s commitment to nurturing talent but also aligns with the broader vision of promoting chess as a sport. By organizing these tournaments, the institution aims to contribute to the development of young minds, fostering a passion for chess and creating a thriving community of chess enthusiasts.</a:t>
            </a:r>
            <a:endParaRPr lang="en-US" sz="1200" dirty="0"/>
          </a:p>
        </p:txBody>
      </p:sp>
    </p:spTree>
    <p:extLst>
      <p:ext uri="{BB962C8B-B14F-4D97-AF65-F5344CB8AC3E}">
        <p14:creationId xmlns:p14="http://schemas.microsoft.com/office/powerpoint/2010/main" val="25911959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37777"/>
            <a:ext cx="7924800" cy="646331"/>
          </a:xfrm>
          <a:prstGeom prst="rect">
            <a:avLst/>
          </a:prstGeom>
        </p:spPr>
        <p:txBody>
          <a:bodyPr wrap="square">
            <a:spAutoFit/>
          </a:bodyPr>
          <a:lstStyle/>
          <a:p>
            <a:r>
              <a:rPr lang="en-US" dirty="0">
                <a:solidFill>
                  <a:srgbClr val="333333"/>
                </a:solidFill>
                <a:latin typeface="poppins"/>
              </a:rPr>
              <a:t>“Universal School of Administration’s Founders </a:t>
            </a:r>
            <a:r>
              <a:rPr lang="en-US" dirty="0" smtClean="0">
                <a:solidFill>
                  <a:srgbClr val="333333"/>
                </a:solidFill>
                <a:latin typeface="poppins"/>
              </a:rPr>
              <a:t>Day medical camp and Blood donation camp : </a:t>
            </a:r>
            <a:endParaRPr lang="en-US" b="0" i="0" dirty="0">
              <a:solidFill>
                <a:srgbClr val="333333"/>
              </a:solidFill>
              <a:effectLst/>
              <a:latin typeface="poppins"/>
            </a:endParaRPr>
          </a:p>
        </p:txBody>
      </p:sp>
      <p:sp>
        <p:nvSpPr>
          <p:cNvPr id="3" name="Rectangle 2"/>
          <p:cNvSpPr/>
          <p:nvPr/>
        </p:nvSpPr>
        <p:spPr>
          <a:xfrm>
            <a:off x="304800" y="2441007"/>
            <a:ext cx="8686800" cy="2677656"/>
          </a:xfrm>
          <a:prstGeom prst="rect">
            <a:avLst/>
          </a:prstGeom>
        </p:spPr>
        <p:txBody>
          <a:bodyPr wrap="square">
            <a:spAutoFit/>
          </a:bodyPr>
          <a:lstStyle/>
          <a:p>
            <a:r>
              <a:rPr lang="en-US" sz="1200" dirty="0">
                <a:solidFill>
                  <a:srgbClr val="444444"/>
                </a:solidFill>
                <a:latin typeface="roboto"/>
              </a:rPr>
              <a:t>The </a:t>
            </a:r>
            <a:r>
              <a:rPr lang="en-US" sz="1200" dirty="0" smtClean="0">
                <a:solidFill>
                  <a:srgbClr val="444444"/>
                </a:solidFill>
                <a:latin typeface="roboto"/>
              </a:rPr>
              <a:t>NCC AND NSS </a:t>
            </a:r>
            <a:r>
              <a:rPr lang="en-US" sz="1200" dirty="0">
                <a:solidFill>
                  <a:srgbClr val="444444"/>
                </a:solidFill>
                <a:latin typeface="roboto"/>
              </a:rPr>
              <a:t>Unit of the Universal School of Administration took center stage by organizing a voluntary Blood Donation Camp, a noble initiative conducted in association with </a:t>
            </a:r>
            <a:r>
              <a:rPr lang="en-US" sz="1200" dirty="0" err="1">
                <a:solidFill>
                  <a:srgbClr val="444444"/>
                </a:solidFill>
                <a:latin typeface="roboto"/>
              </a:rPr>
              <a:t>Narayana</a:t>
            </a:r>
            <a:r>
              <a:rPr lang="en-US" sz="1200" dirty="0">
                <a:solidFill>
                  <a:srgbClr val="444444"/>
                </a:solidFill>
                <a:latin typeface="roboto"/>
              </a:rPr>
              <a:t> </a:t>
            </a:r>
            <a:r>
              <a:rPr lang="en-US" sz="1200" dirty="0" err="1">
                <a:solidFill>
                  <a:srgbClr val="444444"/>
                </a:solidFill>
                <a:latin typeface="roboto"/>
              </a:rPr>
              <a:t>Hrudayalaya</a:t>
            </a:r>
            <a:r>
              <a:rPr lang="en-US" sz="1200" dirty="0">
                <a:solidFill>
                  <a:srgbClr val="444444"/>
                </a:solidFill>
                <a:latin typeface="roboto"/>
              </a:rPr>
              <a:t>, </a:t>
            </a:r>
            <a:r>
              <a:rPr lang="en-US" sz="1200" dirty="0" err="1">
                <a:solidFill>
                  <a:srgbClr val="444444"/>
                </a:solidFill>
                <a:latin typeface="roboto"/>
              </a:rPr>
              <a:t>Sparsh</a:t>
            </a:r>
            <a:r>
              <a:rPr lang="en-US" sz="1200" dirty="0">
                <a:solidFill>
                  <a:srgbClr val="444444"/>
                </a:solidFill>
                <a:latin typeface="roboto"/>
              </a:rPr>
              <a:t> Hospital, and the Indian Youth </a:t>
            </a:r>
            <a:r>
              <a:rPr lang="en-US" sz="1200" dirty="0" err="1">
                <a:solidFill>
                  <a:srgbClr val="444444"/>
                </a:solidFill>
                <a:latin typeface="roboto"/>
              </a:rPr>
              <a:t>Redcross</a:t>
            </a:r>
            <a:r>
              <a:rPr lang="en-US" sz="1200" dirty="0">
                <a:solidFill>
                  <a:srgbClr val="444444"/>
                </a:solidFill>
                <a:latin typeface="roboto"/>
              </a:rPr>
              <a:t> Wing. Under the watchful eye of the </a:t>
            </a:r>
            <a:r>
              <a:rPr lang="en-US" sz="1200" b="1" dirty="0" err="1">
                <a:solidFill>
                  <a:srgbClr val="444444"/>
                </a:solidFill>
                <a:latin typeface="roboto"/>
              </a:rPr>
              <a:t>Honourable</a:t>
            </a:r>
            <a:r>
              <a:rPr lang="en-US" sz="1200" b="1" dirty="0">
                <a:solidFill>
                  <a:srgbClr val="444444"/>
                </a:solidFill>
                <a:latin typeface="roboto"/>
              </a:rPr>
              <a:t> Chairman, Shri R </a:t>
            </a:r>
            <a:r>
              <a:rPr lang="en-US" sz="1200" b="1" dirty="0" err="1">
                <a:solidFill>
                  <a:srgbClr val="444444"/>
                </a:solidFill>
                <a:latin typeface="roboto"/>
              </a:rPr>
              <a:t>Upendra</a:t>
            </a:r>
            <a:r>
              <a:rPr lang="en-US" sz="1200" b="1" dirty="0">
                <a:solidFill>
                  <a:srgbClr val="444444"/>
                </a:solidFill>
                <a:latin typeface="roboto"/>
              </a:rPr>
              <a:t> Shetty,</a:t>
            </a:r>
            <a:r>
              <a:rPr lang="en-US" sz="1200" dirty="0">
                <a:solidFill>
                  <a:srgbClr val="444444"/>
                </a:solidFill>
                <a:latin typeface="roboto"/>
              </a:rPr>
              <a:t> and with the distinguished presence of </a:t>
            </a:r>
            <a:r>
              <a:rPr lang="en-US" sz="1200" b="1" dirty="0">
                <a:solidFill>
                  <a:srgbClr val="444444"/>
                </a:solidFill>
                <a:latin typeface="roboto"/>
              </a:rPr>
              <a:t>Chief Guest Mr. </a:t>
            </a:r>
            <a:r>
              <a:rPr lang="en-US" sz="1200" b="1" dirty="0" err="1">
                <a:solidFill>
                  <a:srgbClr val="444444"/>
                </a:solidFill>
                <a:latin typeface="roboto"/>
              </a:rPr>
              <a:t>Nethrapal</a:t>
            </a:r>
            <a:r>
              <a:rPr lang="en-US" sz="1200" b="1" dirty="0">
                <a:solidFill>
                  <a:srgbClr val="444444"/>
                </a:solidFill>
                <a:latin typeface="roboto"/>
              </a:rPr>
              <a:t> IRS (</a:t>
            </a:r>
            <a:r>
              <a:rPr lang="en-US" sz="1200" b="1" dirty="0" err="1">
                <a:solidFill>
                  <a:srgbClr val="444444"/>
                </a:solidFill>
                <a:latin typeface="roboto"/>
              </a:rPr>
              <a:t>Addi</a:t>
            </a:r>
            <a:r>
              <a:rPr lang="en-US" sz="1200" b="1" dirty="0">
                <a:solidFill>
                  <a:srgbClr val="444444"/>
                </a:solidFill>
                <a:latin typeface="roboto"/>
              </a:rPr>
              <a:t>. Commissioner Income Tax)</a:t>
            </a:r>
            <a:r>
              <a:rPr lang="en-US" sz="1200" dirty="0">
                <a:solidFill>
                  <a:srgbClr val="444444"/>
                </a:solidFill>
                <a:latin typeface="roboto"/>
              </a:rPr>
              <a:t>, the </a:t>
            </a:r>
            <a:r>
              <a:rPr lang="en-US" sz="1200" dirty="0" smtClean="0">
                <a:solidFill>
                  <a:srgbClr val="444444"/>
                </a:solidFill>
                <a:latin typeface="roboto"/>
              </a:rPr>
              <a:t>NCC </a:t>
            </a:r>
            <a:r>
              <a:rPr lang="en-US" sz="1200" dirty="0">
                <a:solidFill>
                  <a:srgbClr val="444444"/>
                </a:solidFill>
                <a:latin typeface="roboto"/>
              </a:rPr>
              <a:t>Volunteers enthusiastically participated, with over 400 individuals contributing to the success of the camp. This event not only adhered to the principles of </a:t>
            </a:r>
            <a:r>
              <a:rPr lang="en-US" sz="1200" dirty="0" smtClean="0">
                <a:solidFill>
                  <a:srgbClr val="444444"/>
                </a:solidFill>
                <a:latin typeface="roboto"/>
              </a:rPr>
              <a:t>NCC </a:t>
            </a:r>
            <a:r>
              <a:rPr lang="en-US" sz="1200" dirty="0">
                <a:solidFill>
                  <a:srgbClr val="444444"/>
                </a:solidFill>
                <a:latin typeface="roboto"/>
              </a:rPr>
              <a:t>but also reflected a positive, service-oriented approach towards society.</a:t>
            </a:r>
          </a:p>
          <a:p>
            <a:r>
              <a:rPr lang="en-US" sz="1200" dirty="0">
                <a:solidFill>
                  <a:srgbClr val="444444"/>
                </a:solidFill>
                <a:latin typeface="roboto"/>
              </a:rPr>
              <a:t>The formal ceremony that unfolded showcased enlightening speeches by Mr. </a:t>
            </a:r>
            <a:r>
              <a:rPr lang="en-US" sz="1200" dirty="0" err="1">
                <a:solidFill>
                  <a:srgbClr val="444444"/>
                </a:solidFill>
                <a:latin typeface="roboto"/>
              </a:rPr>
              <a:t>Nethrapal</a:t>
            </a:r>
            <a:r>
              <a:rPr lang="en-US" sz="1200" dirty="0">
                <a:solidFill>
                  <a:srgbClr val="444444"/>
                </a:solidFill>
                <a:latin typeface="roboto"/>
              </a:rPr>
              <a:t> IRS and Shri R </a:t>
            </a:r>
            <a:r>
              <a:rPr lang="en-US" sz="1200" dirty="0" err="1">
                <a:solidFill>
                  <a:srgbClr val="444444"/>
                </a:solidFill>
                <a:latin typeface="roboto"/>
              </a:rPr>
              <a:t>Upendra</a:t>
            </a:r>
            <a:r>
              <a:rPr lang="en-US" sz="1200" dirty="0">
                <a:solidFill>
                  <a:srgbClr val="444444"/>
                </a:solidFill>
                <a:latin typeface="roboto"/>
              </a:rPr>
              <a:t> Shetty. Their words resonated with the gathered volunteers, offering valuable insights and sharing rich life experiences. The event truly became a platform for intellectual exchange and motivation, fostering a sense of responsibility and community engagement among the participants. Amidst the felicitation, </a:t>
            </a:r>
            <a:r>
              <a:rPr lang="en-US" sz="1200" b="1" dirty="0">
                <a:solidFill>
                  <a:srgbClr val="444444"/>
                </a:solidFill>
                <a:latin typeface="roboto"/>
              </a:rPr>
              <a:t>Santosh Shetty, the esteemed Administrator</a:t>
            </a:r>
            <a:r>
              <a:rPr lang="en-US" sz="1200" dirty="0">
                <a:solidFill>
                  <a:srgbClr val="444444"/>
                </a:solidFill>
                <a:latin typeface="roboto"/>
              </a:rPr>
              <a:t>, took the stage to share insights about the organization’s journey and its unwavering commitment to excellence. His words resonated with gratitude and pride, acknowledging the collective efforts that have propelled the institution forward. The event served as a fitting tribute to these remarkable individuals, underscoring the pivotal roles they have played in shaping the organizational ethos and fostering a culture of growth and achievement.</a:t>
            </a:r>
            <a:endParaRPr lang="en-US" sz="1200" b="0" i="0" dirty="0">
              <a:solidFill>
                <a:srgbClr val="444444"/>
              </a:solidFill>
              <a:effectLst/>
              <a:latin typeface="roboto"/>
            </a:endParaRPr>
          </a:p>
        </p:txBody>
      </p:sp>
      <p:pic>
        <p:nvPicPr>
          <p:cNvPr id="4" name="Picture 3"/>
          <p:cNvPicPr>
            <a:picLocks noChangeAspect="1"/>
          </p:cNvPicPr>
          <p:nvPr/>
        </p:nvPicPr>
        <p:blipFill>
          <a:blip r:embed="rId2"/>
          <a:stretch>
            <a:fillRect/>
          </a:stretch>
        </p:blipFill>
        <p:spPr>
          <a:xfrm>
            <a:off x="457201" y="757455"/>
            <a:ext cx="2144154" cy="1585696"/>
          </a:xfrm>
          <a:prstGeom prst="rect">
            <a:avLst/>
          </a:prstGeom>
        </p:spPr>
      </p:pic>
      <p:pic>
        <p:nvPicPr>
          <p:cNvPr id="5" name="Picture 4"/>
          <p:cNvPicPr>
            <a:picLocks noChangeAspect="1"/>
          </p:cNvPicPr>
          <p:nvPr/>
        </p:nvPicPr>
        <p:blipFill>
          <a:blip r:embed="rId3"/>
          <a:stretch>
            <a:fillRect/>
          </a:stretch>
        </p:blipFill>
        <p:spPr>
          <a:xfrm>
            <a:off x="2601355" y="822313"/>
            <a:ext cx="2819229" cy="1480489"/>
          </a:xfrm>
          <a:prstGeom prst="rect">
            <a:avLst/>
          </a:prstGeom>
        </p:spPr>
      </p:pic>
      <p:pic>
        <p:nvPicPr>
          <p:cNvPr id="6" name="Picture 5"/>
          <p:cNvPicPr>
            <a:picLocks noChangeAspect="1"/>
          </p:cNvPicPr>
          <p:nvPr/>
        </p:nvPicPr>
        <p:blipFill>
          <a:blip r:embed="rId4"/>
          <a:stretch>
            <a:fillRect/>
          </a:stretch>
        </p:blipFill>
        <p:spPr>
          <a:xfrm>
            <a:off x="5438665" y="915853"/>
            <a:ext cx="2148938" cy="1457326"/>
          </a:xfrm>
          <a:prstGeom prst="rect">
            <a:avLst/>
          </a:prstGeom>
        </p:spPr>
      </p:pic>
    </p:spTree>
    <p:extLst>
      <p:ext uri="{BB962C8B-B14F-4D97-AF65-F5344CB8AC3E}">
        <p14:creationId xmlns:p14="http://schemas.microsoft.com/office/powerpoint/2010/main" val="12154194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398720" y="1256716"/>
            <a:ext cx="1931940" cy="523220"/>
          </a:xfrm>
          <a:prstGeom prst="rect">
            <a:avLst/>
          </a:prstGeom>
        </p:spPr>
        <p:txBody>
          <a:bodyPr wrap="none">
            <a:spAutoFit/>
          </a:bodyPr>
          <a:lstStyle/>
          <a:p>
            <a:pPr algn="ctr"/>
            <a:r>
              <a:rPr lang="en-IN" sz="2800" dirty="0">
                <a:latin typeface="Engravers MT" pitchFamily="18" charset="0"/>
              </a:rPr>
              <a:t>Vision</a:t>
            </a:r>
            <a:r>
              <a:rPr lang="en-IN" dirty="0">
                <a:latin typeface="Engravers MT" pitchFamily="18" charset="0"/>
              </a:rPr>
              <a:t> </a:t>
            </a:r>
            <a:endParaRPr lang="en-IN" dirty="0"/>
          </a:p>
        </p:txBody>
      </p:sp>
      <p:sp>
        <p:nvSpPr>
          <p:cNvPr id="3" name="Rectangle 2"/>
          <p:cNvSpPr/>
          <p:nvPr/>
        </p:nvSpPr>
        <p:spPr>
          <a:xfrm>
            <a:off x="535637" y="1733550"/>
            <a:ext cx="8254307" cy="1421928"/>
          </a:xfrm>
          <a:prstGeom prst="rect">
            <a:avLst/>
          </a:prstGeom>
        </p:spPr>
        <p:txBody>
          <a:bodyPr wrap="square">
            <a:spAutoFit/>
          </a:bodyPr>
          <a:lstStyle/>
          <a:p>
            <a:pPr algn="just">
              <a:lnSpc>
                <a:spcPct val="120000"/>
              </a:lnSpc>
              <a:buNone/>
            </a:pPr>
            <a:r>
              <a:rPr lang="en-IN" dirty="0">
                <a:latin typeface="Times New Roman" pitchFamily="18" charset="0"/>
                <a:cs typeface="Times New Roman" pitchFamily="18" charset="0"/>
              </a:rPr>
              <a:t>Strive for "</a:t>
            </a:r>
            <a:r>
              <a:rPr lang="en-IN" b="1" dirty="0">
                <a:latin typeface="Times New Roman" pitchFamily="18" charset="0"/>
                <a:cs typeface="Times New Roman" pitchFamily="18" charset="0"/>
              </a:rPr>
              <a:t>Mass Participation</a:t>
            </a:r>
            <a:r>
              <a:rPr lang="en-IN" dirty="0">
                <a:latin typeface="Times New Roman" pitchFamily="18" charset="0"/>
                <a:cs typeface="Times New Roman" pitchFamily="18" charset="0"/>
              </a:rPr>
              <a:t>" of students in Games and Sports (Physical Activities) to develop Personal Health, Fitness and Social qualities which will enable them to become worthy citizens of India and to produce State, National and International level players</a:t>
            </a:r>
            <a:r>
              <a:rPr lang="en-IN" sz="1600" dirty="0">
                <a:latin typeface="Times New Roman" pitchFamily="18" charset="0"/>
                <a:cs typeface="Times New Roman" pitchFamily="18" charset="0"/>
              </a:rPr>
              <a:t>.</a:t>
            </a:r>
          </a:p>
        </p:txBody>
      </p:sp>
      <p:sp>
        <p:nvSpPr>
          <p:cNvPr id="4" name="Rectangle 3"/>
          <p:cNvSpPr/>
          <p:nvPr/>
        </p:nvSpPr>
        <p:spPr>
          <a:xfrm>
            <a:off x="3278221" y="2805222"/>
            <a:ext cx="2176181" cy="461665"/>
          </a:xfrm>
          <a:prstGeom prst="rect">
            <a:avLst/>
          </a:prstGeom>
        </p:spPr>
        <p:txBody>
          <a:bodyPr wrap="square">
            <a:spAutoFit/>
          </a:bodyPr>
          <a:lstStyle/>
          <a:p>
            <a:pPr algn="ctr"/>
            <a:r>
              <a:rPr lang="en-IN" sz="2400" dirty="0">
                <a:latin typeface="Engravers MT" pitchFamily="18" charset="0"/>
              </a:rPr>
              <a:t>Mission</a:t>
            </a:r>
            <a:endParaRPr lang="en-IN" sz="2400" dirty="0"/>
          </a:p>
        </p:txBody>
      </p:sp>
      <p:sp>
        <p:nvSpPr>
          <p:cNvPr id="5" name="Rectangle 4"/>
          <p:cNvSpPr/>
          <p:nvPr/>
        </p:nvSpPr>
        <p:spPr>
          <a:xfrm>
            <a:off x="299936" y="3257550"/>
            <a:ext cx="8686800" cy="1815882"/>
          </a:xfrm>
          <a:prstGeom prst="rect">
            <a:avLst/>
          </a:prstGeom>
        </p:spPr>
        <p:txBody>
          <a:bodyPr wrap="square">
            <a:spAutoFit/>
          </a:bodyPr>
          <a:lstStyle/>
          <a:p>
            <a:pPr algn="just"/>
            <a:r>
              <a:rPr lang="en-IN" sz="1600" i="1" dirty="0">
                <a:latin typeface="Times New Roman" pitchFamily="18" charset="0"/>
                <a:cs typeface="Times New Roman" pitchFamily="18" charset="0"/>
              </a:rPr>
              <a:t>“</a:t>
            </a:r>
            <a:r>
              <a:rPr lang="en-IN" sz="1600" dirty="0">
                <a:latin typeface="Times New Roman" pitchFamily="18" charset="0"/>
                <a:cs typeface="Times New Roman" pitchFamily="18" charset="0"/>
              </a:rPr>
              <a:t>Games and Sports are the important Dimensions of quality of an Institution of Higher Learning”.</a:t>
            </a:r>
          </a:p>
          <a:p>
            <a:pPr marL="342900" indent="-342900" algn="just">
              <a:buFont typeface="Arial" panose="020B0604020202020204" pitchFamily="34" charset="0"/>
              <a:buChar char="•"/>
            </a:pPr>
            <a:r>
              <a:rPr lang="en-IN" sz="1600" dirty="0">
                <a:latin typeface="Times New Roman" pitchFamily="18" charset="0"/>
                <a:cs typeface="Times New Roman" pitchFamily="18" charset="0"/>
              </a:rPr>
              <a:t>Let the youth realize that </a:t>
            </a:r>
            <a:r>
              <a:rPr lang="en-IN" sz="1600" b="1" dirty="0">
                <a:latin typeface="Times New Roman" pitchFamily="18" charset="0"/>
                <a:cs typeface="Times New Roman" pitchFamily="18" charset="0"/>
              </a:rPr>
              <a:t>“Body is the medium of all the Goals”</a:t>
            </a:r>
            <a:r>
              <a:rPr lang="en-IN" sz="1600" dirty="0">
                <a:latin typeface="Times New Roman" pitchFamily="18" charset="0"/>
                <a:cs typeface="Times New Roman" pitchFamily="18" charset="0"/>
              </a:rPr>
              <a:t>. Body should be strong to achieve heights in any sphere of life.</a:t>
            </a:r>
          </a:p>
          <a:p>
            <a:pPr marL="342900" indent="-342900" algn="just">
              <a:buFont typeface="Arial" panose="020B0604020202020204" pitchFamily="34" charset="0"/>
              <a:buChar char="•"/>
            </a:pPr>
            <a:r>
              <a:rPr lang="en-IN" sz="1600" dirty="0">
                <a:latin typeface="Times New Roman" pitchFamily="18" charset="0"/>
                <a:cs typeface="Times New Roman" pitchFamily="18" charset="0"/>
              </a:rPr>
              <a:t>To make youth aware of the importance of Games and Sports (Physical Activities) in the overall development i.e. Physiological, Psychological, Mental, Social and Spiritual.</a:t>
            </a:r>
            <a:r>
              <a:rPr lang="en-IN" sz="1600" i="1" dirty="0">
                <a:latin typeface="Times New Roman" pitchFamily="18" charset="0"/>
                <a:cs typeface="Times New Roman" pitchFamily="18" charset="0"/>
              </a:rPr>
              <a:t> </a:t>
            </a:r>
            <a:r>
              <a:rPr lang="en-IN" sz="1600" dirty="0">
                <a:latin typeface="Times New Roman" pitchFamily="18" charset="0"/>
                <a:cs typeface="Times New Roman" pitchFamily="18" charset="0"/>
              </a:rPr>
              <a:t/>
            </a:r>
            <a:br>
              <a:rPr lang="en-IN" sz="1600" dirty="0">
                <a:latin typeface="Times New Roman" pitchFamily="18" charset="0"/>
                <a:cs typeface="Times New Roman" pitchFamily="18" charset="0"/>
              </a:rPr>
            </a:br>
            <a:r>
              <a:rPr lang="en-IN" sz="1600" dirty="0"/>
              <a:t/>
            </a:r>
            <a:br>
              <a:rPr lang="en-IN" sz="1600" dirty="0"/>
            </a:br>
            <a:endParaRPr lang="en-IN" sz="1600" dirty="0"/>
          </a:p>
        </p:txBody>
      </p:sp>
      <p:sp>
        <p:nvSpPr>
          <p:cNvPr id="6" name="Rectangle 5"/>
          <p:cNvSpPr/>
          <p:nvPr/>
        </p:nvSpPr>
        <p:spPr>
          <a:xfrm>
            <a:off x="700390" y="438150"/>
            <a:ext cx="7924800" cy="830997"/>
          </a:xfrm>
          <a:prstGeom prst="rect">
            <a:avLst/>
          </a:prstGeom>
        </p:spPr>
        <p:txBody>
          <a:bodyPr wrap="square">
            <a:spAutoFit/>
          </a:bodyPr>
          <a:lstStyle/>
          <a:p>
            <a:pPr algn="just"/>
            <a:r>
              <a:rPr lang="en-US" sz="1600" b="1" dirty="0"/>
              <a:t>It is indeed a proud moment </a:t>
            </a:r>
            <a:r>
              <a:rPr lang="en-US" sz="1600" b="1" dirty="0" smtClean="0"/>
              <a:t>to </a:t>
            </a:r>
            <a:r>
              <a:rPr lang="en-US" sz="1600" b="1" dirty="0"/>
              <a:t>I present a brief report of the activities and achievements of the Department of Physical Education and Sports for the year 2022-23</a:t>
            </a:r>
          </a:p>
        </p:txBody>
      </p:sp>
    </p:spTree>
    <p:extLst>
      <p:ext uri="{BB962C8B-B14F-4D97-AF65-F5344CB8AC3E}">
        <p14:creationId xmlns:p14="http://schemas.microsoft.com/office/powerpoint/2010/main" val="9101115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286000" y="119561"/>
            <a:ext cx="4495800" cy="400110"/>
          </a:xfrm>
          <a:prstGeom prst="rect">
            <a:avLst/>
          </a:prstGeom>
        </p:spPr>
        <p:txBody>
          <a:bodyPr wrap="square">
            <a:spAutoFit/>
          </a:bodyPr>
          <a:lstStyle/>
          <a:p>
            <a:r>
              <a:rPr lang="en-IN" sz="2000" b="1" dirty="0" smtClean="0">
                <a:solidFill>
                  <a:srgbClr val="002060"/>
                </a:solidFill>
                <a:latin typeface="Arial Black" pitchFamily="34" charset="0"/>
              </a:rPr>
              <a:t>ALL INDIA THAL SEINIK CAMP</a:t>
            </a:r>
            <a:endParaRPr lang="en-IN" sz="2000" b="1" dirty="0">
              <a:solidFill>
                <a:srgbClr val="002060"/>
              </a:solidFill>
              <a:latin typeface="Arial Black" pitchFamily="34" charset="0"/>
            </a:endParaRPr>
          </a:p>
        </p:txBody>
      </p:sp>
      <p:pic>
        <p:nvPicPr>
          <p:cNvPr id="5" name="Picture 4"/>
          <p:cNvPicPr>
            <a:picLocks noChangeAspect="1"/>
          </p:cNvPicPr>
          <p:nvPr/>
        </p:nvPicPr>
        <p:blipFill>
          <a:blip r:embed="rId2"/>
          <a:stretch>
            <a:fillRect/>
          </a:stretch>
        </p:blipFill>
        <p:spPr>
          <a:xfrm>
            <a:off x="253057" y="619533"/>
            <a:ext cx="3661161" cy="1904893"/>
          </a:xfrm>
          <a:prstGeom prst="rect">
            <a:avLst/>
          </a:prstGeom>
        </p:spPr>
      </p:pic>
      <p:pic>
        <p:nvPicPr>
          <p:cNvPr id="6" name="Picture 5"/>
          <p:cNvPicPr>
            <a:picLocks noChangeAspect="1"/>
          </p:cNvPicPr>
          <p:nvPr/>
        </p:nvPicPr>
        <p:blipFill>
          <a:blip r:embed="rId3"/>
          <a:stretch>
            <a:fillRect/>
          </a:stretch>
        </p:blipFill>
        <p:spPr>
          <a:xfrm>
            <a:off x="6102390" y="685860"/>
            <a:ext cx="3019425" cy="4346614"/>
          </a:xfrm>
          <a:prstGeom prst="rect">
            <a:avLst/>
          </a:prstGeom>
        </p:spPr>
      </p:pic>
      <p:pic>
        <p:nvPicPr>
          <p:cNvPr id="7" name="Picture 6"/>
          <p:cNvPicPr>
            <a:picLocks noChangeAspect="1"/>
          </p:cNvPicPr>
          <p:nvPr/>
        </p:nvPicPr>
        <p:blipFill>
          <a:blip r:embed="rId4"/>
          <a:stretch>
            <a:fillRect/>
          </a:stretch>
        </p:blipFill>
        <p:spPr>
          <a:xfrm>
            <a:off x="3941504" y="680313"/>
            <a:ext cx="2133600" cy="4352161"/>
          </a:xfrm>
          <a:prstGeom prst="rect">
            <a:avLst/>
          </a:prstGeom>
        </p:spPr>
      </p:pic>
      <p:sp>
        <p:nvSpPr>
          <p:cNvPr id="8" name="Rectangle 7"/>
          <p:cNvSpPr/>
          <p:nvPr/>
        </p:nvSpPr>
        <p:spPr>
          <a:xfrm>
            <a:off x="253057" y="2724151"/>
            <a:ext cx="3175943" cy="2308324"/>
          </a:xfrm>
          <a:prstGeom prst="rect">
            <a:avLst/>
          </a:prstGeom>
        </p:spPr>
        <p:txBody>
          <a:bodyPr wrap="square">
            <a:spAutoFit/>
          </a:bodyPr>
          <a:lstStyle/>
          <a:p>
            <a:pPr algn="just"/>
            <a:r>
              <a:rPr lang="en-US" dirty="0" smtClean="0"/>
              <a:t>           </a:t>
            </a:r>
            <a:r>
              <a:rPr lang="en-US" dirty="0" err="1" smtClean="0"/>
              <a:t>Univerzal</a:t>
            </a:r>
            <a:r>
              <a:rPr lang="en-US" dirty="0" smtClean="0"/>
              <a:t> School </a:t>
            </a:r>
            <a:r>
              <a:rPr lang="en-US" dirty="0"/>
              <a:t>of Administration. Cadet FAZAL S NADAF Represented All India </a:t>
            </a:r>
            <a:r>
              <a:rPr lang="en-US" dirty="0" err="1"/>
              <a:t>Thal</a:t>
            </a:r>
            <a:r>
              <a:rPr lang="en-US" dirty="0"/>
              <a:t> </a:t>
            </a:r>
            <a:r>
              <a:rPr lang="en-US" dirty="0" err="1"/>
              <a:t>senik</a:t>
            </a:r>
            <a:r>
              <a:rPr lang="en-US" dirty="0"/>
              <a:t> Camp. Held at New Delhi got Gold medal in Tent pitching and Got bronze Medal in Optical Training.</a:t>
            </a:r>
          </a:p>
        </p:txBody>
      </p:sp>
    </p:spTree>
    <p:extLst>
      <p:ext uri="{BB962C8B-B14F-4D97-AF65-F5344CB8AC3E}">
        <p14:creationId xmlns:p14="http://schemas.microsoft.com/office/powerpoint/2010/main" val="17778502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6750"/>
            <a:ext cx="8229600" cy="304800"/>
          </a:xfrm>
        </p:spPr>
        <p:txBody>
          <a:bodyPr>
            <a:normAutofit fontScale="90000"/>
          </a:bodyPr>
          <a:lstStyle/>
          <a:p>
            <a:r>
              <a:rPr lang="en-IN" sz="3100" u="sng" dirty="0">
                <a:solidFill>
                  <a:schemeClr val="tx1"/>
                </a:solidFill>
                <a:latin typeface="Engravers MT" pitchFamily="18" charset="0"/>
              </a:rPr>
              <a:t>Department</a:t>
            </a:r>
            <a:r>
              <a:rPr lang="en-IN" sz="3100" dirty="0">
                <a:solidFill>
                  <a:schemeClr val="tx1"/>
                </a:solidFill>
                <a:latin typeface="Engravers MT" pitchFamily="18" charset="0"/>
              </a:rPr>
              <a:t> </a:t>
            </a:r>
            <a:r>
              <a:rPr lang="en-IN" sz="3100" u="sng" dirty="0">
                <a:solidFill>
                  <a:schemeClr val="tx1"/>
                </a:solidFill>
                <a:latin typeface="Engravers MT" pitchFamily="18" charset="0"/>
              </a:rPr>
              <a:t>Programs</a:t>
            </a:r>
            <a:r>
              <a:rPr lang="en-IN" sz="3100" dirty="0">
                <a:solidFill>
                  <a:schemeClr val="tx1"/>
                </a:solidFill>
                <a:latin typeface="Engravers MT" pitchFamily="18" charset="0"/>
              </a:rPr>
              <a:t> </a:t>
            </a:r>
            <a:r>
              <a:rPr lang="en-IN" sz="4400" dirty="0">
                <a:latin typeface="Engravers MT" pitchFamily="18" charset="0"/>
              </a:rPr>
              <a:t>:</a:t>
            </a:r>
            <a:br>
              <a:rPr lang="en-IN" sz="4400" dirty="0">
                <a:latin typeface="Engravers MT" pitchFamily="18" charset="0"/>
              </a:rPr>
            </a:br>
            <a:endParaRPr lang="en-IN" dirty="0">
              <a:solidFill>
                <a:schemeClr val="accent4">
                  <a:lumMod val="50000"/>
                </a:schemeClr>
              </a:solidFill>
            </a:endParaRPr>
          </a:p>
        </p:txBody>
      </p:sp>
      <p:sp>
        <p:nvSpPr>
          <p:cNvPr id="3" name="Text Placeholder 2"/>
          <p:cNvSpPr>
            <a:spLocks noGrp="1"/>
          </p:cNvSpPr>
          <p:nvPr>
            <p:ph type="body" idx="1"/>
          </p:nvPr>
        </p:nvSpPr>
        <p:spPr>
          <a:xfrm>
            <a:off x="535096" y="1151334"/>
            <a:ext cx="6094304" cy="563165"/>
          </a:xfrm>
        </p:spPr>
        <p:txBody>
          <a:bodyPr>
            <a:normAutofit/>
          </a:bodyPr>
          <a:lstStyle/>
          <a:p>
            <a:r>
              <a:rPr lang="en-IN" dirty="0" smtClean="0"/>
              <a:t>Intramural Chess competition</a:t>
            </a:r>
            <a:endParaRPr lang="en-IN" dirty="0"/>
          </a:p>
        </p:txBody>
      </p:sp>
      <p:pic>
        <p:nvPicPr>
          <p:cNvPr id="4" name="Picture 3"/>
          <p:cNvPicPr>
            <a:picLocks noChangeAspect="1"/>
          </p:cNvPicPr>
          <p:nvPr/>
        </p:nvPicPr>
        <p:blipFill>
          <a:blip r:embed="rId2"/>
          <a:stretch>
            <a:fillRect/>
          </a:stretch>
        </p:blipFill>
        <p:spPr>
          <a:xfrm>
            <a:off x="914400" y="1714499"/>
            <a:ext cx="2980267" cy="2235200"/>
          </a:xfrm>
          <a:prstGeom prst="rect">
            <a:avLst/>
          </a:prstGeom>
        </p:spPr>
      </p:pic>
      <p:pic>
        <p:nvPicPr>
          <p:cNvPr id="6" name="Picture 5"/>
          <p:cNvPicPr>
            <a:picLocks noChangeAspect="1"/>
          </p:cNvPicPr>
          <p:nvPr/>
        </p:nvPicPr>
        <p:blipFill>
          <a:blip r:embed="rId3"/>
          <a:stretch>
            <a:fillRect/>
          </a:stretch>
        </p:blipFill>
        <p:spPr>
          <a:xfrm>
            <a:off x="4114800" y="1714499"/>
            <a:ext cx="3048000" cy="2235200"/>
          </a:xfrm>
          <a:prstGeom prst="rect">
            <a:avLst/>
          </a:prstGeom>
        </p:spPr>
      </p:pic>
    </p:spTree>
    <p:extLst>
      <p:ext uri="{BB962C8B-B14F-4D97-AF65-F5344CB8AC3E}">
        <p14:creationId xmlns:p14="http://schemas.microsoft.com/office/powerpoint/2010/main" val="34076774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285750"/>
            <a:ext cx="7315200" cy="369332"/>
          </a:xfrm>
          <a:prstGeom prst="rect">
            <a:avLst/>
          </a:prstGeom>
        </p:spPr>
        <p:txBody>
          <a:bodyPr wrap="square">
            <a:spAutoFit/>
          </a:bodyPr>
          <a:lstStyle/>
          <a:p>
            <a:r>
              <a:rPr lang="en-IN" dirty="0">
                <a:solidFill>
                  <a:srgbClr val="00B0F0"/>
                </a:solidFill>
                <a:latin typeface="Arial Black" pitchFamily="34" charset="0"/>
              </a:rPr>
              <a:t>INTRA-COLLEGE </a:t>
            </a:r>
            <a:r>
              <a:rPr lang="en-IN" dirty="0" smtClean="0">
                <a:solidFill>
                  <a:srgbClr val="00B0F0"/>
                </a:solidFill>
                <a:latin typeface="Arial Black" pitchFamily="34" charset="0"/>
              </a:rPr>
              <a:t>KABADDI  </a:t>
            </a:r>
            <a:r>
              <a:rPr lang="en-IN" dirty="0">
                <a:solidFill>
                  <a:srgbClr val="00B0F0"/>
                </a:solidFill>
                <a:latin typeface="Arial Black" pitchFamily="34" charset="0"/>
              </a:rPr>
              <a:t>EVENTS COMPETITION </a:t>
            </a:r>
            <a:endParaRPr lang="en-US" dirty="0"/>
          </a:p>
        </p:txBody>
      </p:sp>
      <p:pic>
        <p:nvPicPr>
          <p:cNvPr id="3" name="Picture 2"/>
          <p:cNvPicPr>
            <a:picLocks noChangeAspect="1"/>
          </p:cNvPicPr>
          <p:nvPr/>
        </p:nvPicPr>
        <p:blipFill>
          <a:blip r:embed="rId2"/>
          <a:stretch>
            <a:fillRect/>
          </a:stretch>
        </p:blipFill>
        <p:spPr>
          <a:xfrm>
            <a:off x="1126876" y="1160795"/>
            <a:ext cx="3034683" cy="2221468"/>
          </a:xfrm>
          <a:prstGeom prst="rect">
            <a:avLst/>
          </a:prstGeom>
        </p:spPr>
      </p:pic>
      <p:pic>
        <p:nvPicPr>
          <p:cNvPr id="4" name="Picture 3"/>
          <p:cNvPicPr>
            <a:picLocks noChangeAspect="1"/>
          </p:cNvPicPr>
          <p:nvPr/>
        </p:nvPicPr>
        <p:blipFill>
          <a:blip r:embed="rId3"/>
          <a:stretch>
            <a:fillRect/>
          </a:stretch>
        </p:blipFill>
        <p:spPr>
          <a:xfrm>
            <a:off x="4154632" y="1200150"/>
            <a:ext cx="4322924" cy="2182113"/>
          </a:xfrm>
          <a:prstGeom prst="rect">
            <a:avLst/>
          </a:prstGeom>
        </p:spPr>
      </p:pic>
    </p:spTree>
    <p:extLst>
      <p:ext uri="{BB962C8B-B14F-4D97-AF65-F5344CB8AC3E}">
        <p14:creationId xmlns:p14="http://schemas.microsoft.com/office/powerpoint/2010/main" val="407797124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285750"/>
            <a:ext cx="7010400" cy="369332"/>
          </a:xfrm>
          <a:prstGeom prst="rect">
            <a:avLst/>
          </a:prstGeom>
        </p:spPr>
        <p:txBody>
          <a:bodyPr wrap="square">
            <a:spAutoFit/>
          </a:bodyPr>
          <a:lstStyle/>
          <a:p>
            <a:r>
              <a:rPr lang="en-IN" dirty="0">
                <a:solidFill>
                  <a:srgbClr val="00B0F0"/>
                </a:solidFill>
                <a:latin typeface="Arial Black" pitchFamily="34" charset="0"/>
              </a:rPr>
              <a:t>INTRA-COLLEGE </a:t>
            </a:r>
            <a:r>
              <a:rPr lang="en-IN" dirty="0" smtClean="0">
                <a:solidFill>
                  <a:srgbClr val="00B0F0"/>
                </a:solidFill>
                <a:latin typeface="Arial Black" pitchFamily="34" charset="0"/>
              </a:rPr>
              <a:t>SACK RACE </a:t>
            </a:r>
            <a:r>
              <a:rPr lang="en-IN" dirty="0">
                <a:solidFill>
                  <a:srgbClr val="00B0F0"/>
                </a:solidFill>
                <a:latin typeface="Arial Black" pitchFamily="34" charset="0"/>
              </a:rPr>
              <a:t>EVENTS COMPETITION </a:t>
            </a:r>
            <a:endParaRPr lang="en-US" dirty="0"/>
          </a:p>
        </p:txBody>
      </p:sp>
      <p:pic>
        <p:nvPicPr>
          <p:cNvPr id="3" name="Picture 2"/>
          <p:cNvPicPr>
            <a:picLocks noChangeAspect="1"/>
          </p:cNvPicPr>
          <p:nvPr/>
        </p:nvPicPr>
        <p:blipFill>
          <a:blip r:embed="rId2"/>
          <a:stretch>
            <a:fillRect/>
          </a:stretch>
        </p:blipFill>
        <p:spPr>
          <a:xfrm>
            <a:off x="1647825" y="1000125"/>
            <a:ext cx="2924175" cy="2368842"/>
          </a:xfrm>
          <a:prstGeom prst="rect">
            <a:avLst/>
          </a:prstGeom>
        </p:spPr>
      </p:pic>
      <p:pic>
        <p:nvPicPr>
          <p:cNvPr id="4" name="Picture 3"/>
          <p:cNvPicPr>
            <a:picLocks noChangeAspect="1"/>
          </p:cNvPicPr>
          <p:nvPr/>
        </p:nvPicPr>
        <p:blipFill>
          <a:blip r:embed="rId3"/>
          <a:stretch>
            <a:fillRect/>
          </a:stretch>
        </p:blipFill>
        <p:spPr>
          <a:xfrm>
            <a:off x="4752109" y="895350"/>
            <a:ext cx="3276600" cy="2473617"/>
          </a:xfrm>
          <a:prstGeom prst="rect">
            <a:avLst/>
          </a:prstGeom>
        </p:spPr>
      </p:pic>
    </p:spTree>
    <p:extLst>
      <p:ext uri="{BB962C8B-B14F-4D97-AF65-F5344CB8AC3E}">
        <p14:creationId xmlns:p14="http://schemas.microsoft.com/office/powerpoint/2010/main" val="152967525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2"/>
          </p:nvPr>
        </p:nvSpPr>
        <p:spPr>
          <a:xfrm>
            <a:off x="685800" y="3829051"/>
            <a:ext cx="7848600" cy="1222772"/>
          </a:xfrm>
        </p:spPr>
        <p:txBody>
          <a:bodyPr>
            <a:noAutofit/>
          </a:bodyPr>
          <a:lstStyle/>
          <a:p>
            <a:pPr algn="just"/>
            <a:r>
              <a:rPr lang="en-IN" sz="1200" b="1" dirty="0" smtClean="0"/>
              <a:t>Universal Group of Institution Conducted INTRA-COLLEGE </a:t>
            </a:r>
            <a:r>
              <a:rPr lang="en-IN" sz="1200" b="1" dirty="0" smtClean="0"/>
              <a:t>WALK and RUNING  </a:t>
            </a:r>
            <a:r>
              <a:rPr lang="en-IN" sz="1200" b="1" dirty="0"/>
              <a:t>M</a:t>
            </a:r>
            <a:r>
              <a:rPr lang="en-IN" sz="1200" b="1" dirty="0" smtClean="0"/>
              <a:t>en </a:t>
            </a:r>
            <a:r>
              <a:rPr lang="en-IN" sz="1200" b="1" dirty="0"/>
              <a:t>and </a:t>
            </a:r>
            <a:r>
              <a:rPr lang="en-IN" sz="1200" b="1" dirty="0" smtClean="0"/>
              <a:t>Women </a:t>
            </a:r>
            <a:r>
              <a:rPr lang="en-IN" sz="1200" b="1" dirty="0" smtClean="0"/>
              <a:t>2023-24, </a:t>
            </a:r>
            <a:r>
              <a:rPr lang="en-IN" sz="1200" b="1" dirty="0"/>
              <a:t>on behalf of </a:t>
            </a:r>
            <a:r>
              <a:rPr lang="en-IN" sz="1200" b="1" dirty="0" smtClean="0"/>
              <a:t>Human rights day. The programme was Held </a:t>
            </a:r>
            <a:r>
              <a:rPr lang="en-IN" sz="1200" b="1" dirty="0"/>
              <a:t>on </a:t>
            </a:r>
            <a:r>
              <a:rPr lang="en-IN" sz="1200" b="1" dirty="0" smtClean="0"/>
              <a:t>Dec,09,2023 </a:t>
            </a:r>
            <a:r>
              <a:rPr lang="en-IN" sz="1200" b="1" dirty="0" smtClean="0"/>
              <a:t>.. </a:t>
            </a:r>
            <a:endParaRPr lang="en-IN" sz="1200" b="1" dirty="0"/>
          </a:p>
        </p:txBody>
      </p:sp>
      <p:sp>
        <p:nvSpPr>
          <p:cNvPr id="3" name="Rectangle 2"/>
          <p:cNvSpPr/>
          <p:nvPr/>
        </p:nvSpPr>
        <p:spPr>
          <a:xfrm>
            <a:off x="533400" y="285750"/>
            <a:ext cx="8991600" cy="400110"/>
          </a:xfrm>
          <a:prstGeom prst="rect">
            <a:avLst/>
          </a:prstGeom>
        </p:spPr>
        <p:txBody>
          <a:bodyPr wrap="square">
            <a:spAutoFit/>
          </a:bodyPr>
          <a:lstStyle/>
          <a:p>
            <a:r>
              <a:rPr lang="en-IN" sz="2000" dirty="0" smtClean="0">
                <a:solidFill>
                  <a:srgbClr val="FF0000"/>
                </a:solidFill>
                <a:latin typeface="Arial Black" pitchFamily="34" charset="0"/>
              </a:rPr>
              <a:t> </a:t>
            </a:r>
            <a:r>
              <a:rPr lang="en-IN" dirty="0" smtClean="0">
                <a:solidFill>
                  <a:srgbClr val="00B0F0"/>
                </a:solidFill>
                <a:latin typeface="Arial Black" pitchFamily="34" charset="0"/>
              </a:rPr>
              <a:t>INTRA-COLLEGE WALKING RUNNING EVENTS COMPETITION </a:t>
            </a:r>
            <a:endParaRPr lang="en-IN" sz="1400" dirty="0">
              <a:solidFill>
                <a:srgbClr val="00B0F0"/>
              </a:solidFill>
              <a:latin typeface="Arial Black" pitchFamily="34" charset="0"/>
            </a:endParaRPr>
          </a:p>
        </p:txBody>
      </p:sp>
      <p:pic>
        <p:nvPicPr>
          <p:cNvPr id="5" name="Picture 4"/>
          <p:cNvPicPr>
            <a:picLocks noChangeAspect="1"/>
          </p:cNvPicPr>
          <p:nvPr/>
        </p:nvPicPr>
        <p:blipFill>
          <a:blip r:embed="rId2"/>
          <a:stretch>
            <a:fillRect/>
          </a:stretch>
        </p:blipFill>
        <p:spPr>
          <a:xfrm>
            <a:off x="1295400" y="1085880"/>
            <a:ext cx="3124200" cy="2343150"/>
          </a:xfrm>
          <a:prstGeom prst="rect">
            <a:avLst/>
          </a:prstGeom>
        </p:spPr>
      </p:pic>
      <p:pic>
        <p:nvPicPr>
          <p:cNvPr id="7" name="Picture 6"/>
          <p:cNvPicPr>
            <a:picLocks noChangeAspect="1"/>
          </p:cNvPicPr>
          <p:nvPr/>
        </p:nvPicPr>
        <p:blipFill>
          <a:blip r:embed="rId3"/>
          <a:stretch>
            <a:fillRect/>
          </a:stretch>
        </p:blipFill>
        <p:spPr>
          <a:xfrm>
            <a:off x="4419600" y="1085880"/>
            <a:ext cx="3987325" cy="2343150"/>
          </a:xfrm>
          <a:prstGeom prst="rect">
            <a:avLst/>
          </a:prstGeom>
        </p:spPr>
      </p:pic>
    </p:spTree>
    <p:extLst>
      <p:ext uri="{BB962C8B-B14F-4D97-AF65-F5344CB8AC3E}">
        <p14:creationId xmlns:p14="http://schemas.microsoft.com/office/powerpoint/2010/main" val="22197367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solidFill>
                  <a:schemeClr val="tx1"/>
                </a:solidFill>
              </a:rPr>
              <a:t>YOGA</a:t>
            </a:r>
            <a:endParaRPr lang="en-IN" dirty="0">
              <a:solidFill>
                <a:schemeClr val="tx1"/>
              </a:solidFill>
            </a:endParaRPr>
          </a:p>
        </p:txBody>
      </p:sp>
      <p:sp>
        <p:nvSpPr>
          <p:cNvPr id="3" name="AutoShape 2" descr="blob:https://web.whatsapp.com/bdb39034-d239-42c1-b667-7034b208a4a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4" name="Picture 3"/>
          <p:cNvPicPr>
            <a:picLocks noChangeAspect="1"/>
          </p:cNvPicPr>
          <p:nvPr/>
        </p:nvPicPr>
        <p:blipFill>
          <a:blip r:embed="rId2"/>
          <a:stretch>
            <a:fillRect/>
          </a:stretch>
        </p:blipFill>
        <p:spPr>
          <a:xfrm>
            <a:off x="2595562" y="2876550"/>
            <a:ext cx="4491038" cy="2133600"/>
          </a:xfrm>
          <a:prstGeom prst="rect">
            <a:avLst/>
          </a:prstGeom>
        </p:spPr>
      </p:pic>
      <p:pic>
        <p:nvPicPr>
          <p:cNvPr id="5" name="Picture 4"/>
          <p:cNvPicPr>
            <a:picLocks noChangeAspect="1"/>
          </p:cNvPicPr>
          <p:nvPr/>
        </p:nvPicPr>
        <p:blipFill>
          <a:blip r:embed="rId3"/>
          <a:stretch>
            <a:fillRect/>
          </a:stretch>
        </p:blipFill>
        <p:spPr>
          <a:xfrm>
            <a:off x="840798" y="1108870"/>
            <a:ext cx="4569402" cy="1767680"/>
          </a:xfrm>
          <a:prstGeom prst="rect">
            <a:avLst/>
          </a:prstGeom>
        </p:spPr>
      </p:pic>
    </p:spTree>
    <p:extLst>
      <p:ext uri="{BB962C8B-B14F-4D97-AF65-F5344CB8AC3E}">
        <p14:creationId xmlns:p14="http://schemas.microsoft.com/office/powerpoint/2010/main" val="26975429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533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4939812"/>
            <a:ext cx="9144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0700157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536972"/>
          </a:xfrm>
        </p:spPr>
        <p:txBody>
          <a:bodyPr>
            <a:normAutofit fontScale="90000"/>
          </a:bodyPr>
          <a:lstStyle/>
          <a:p>
            <a:r>
              <a:rPr lang="en-IN" dirty="0" smtClean="0">
                <a:solidFill>
                  <a:schemeClr val="tx1"/>
                </a:solidFill>
                <a:latin typeface="Engravers MT" pitchFamily="18" charset="0"/>
              </a:rPr>
              <a:t>Objective</a:t>
            </a:r>
            <a:r>
              <a:rPr lang="en-IN" dirty="0" smtClean="0">
                <a:solidFill>
                  <a:schemeClr val="tx1"/>
                </a:solidFill>
              </a:rPr>
              <a:t> </a:t>
            </a:r>
            <a:endParaRPr lang="en-IN" dirty="0">
              <a:solidFill>
                <a:schemeClr val="tx1"/>
              </a:solidFill>
            </a:endParaRPr>
          </a:p>
        </p:txBody>
      </p:sp>
      <p:sp>
        <p:nvSpPr>
          <p:cNvPr id="3" name="Content Placeholder 2"/>
          <p:cNvSpPr>
            <a:spLocks noGrp="1"/>
          </p:cNvSpPr>
          <p:nvPr>
            <p:ph idx="1"/>
          </p:nvPr>
        </p:nvSpPr>
        <p:spPr>
          <a:xfrm>
            <a:off x="457200" y="800101"/>
            <a:ext cx="8229600" cy="3394472"/>
          </a:xfrm>
        </p:spPr>
        <p:txBody>
          <a:bodyPr>
            <a:normAutofit/>
          </a:bodyPr>
          <a:lstStyle/>
          <a:p>
            <a:r>
              <a:rPr lang="en-IN" sz="2400" dirty="0" smtClean="0">
                <a:latin typeface="Times New Roman" pitchFamily="18" charset="0"/>
                <a:cs typeface="Times New Roman" pitchFamily="18" charset="0"/>
              </a:rPr>
              <a:t>To motivate Students to achieve Health, Fitness &amp; Social qualities.</a:t>
            </a:r>
          </a:p>
          <a:p>
            <a:r>
              <a:rPr lang="en-IN" sz="2400" dirty="0" smtClean="0">
                <a:latin typeface="Times New Roman" pitchFamily="18" charset="0"/>
                <a:cs typeface="Times New Roman" pitchFamily="18" charset="0"/>
              </a:rPr>
              <a:t>Special efforts to take Games &amp; Sports to the Tribal Areas which dominate the university jurisdiction in order to harness &amp; develop physical skills &amp; capabilities of tribal Students.</a:t>
            </a:r>
          </a:p>
          <a:p>
            <a:r>
              <a:rPr lang="en-IN" sz="2400" dirty="0" smtClean="0">
                <a:latin typeface="Times New Roman" pitchFamily="18" charset="0"/>
                <a:cs typeface="Times New Roman" pitchFamily="18" charset="0"/>
              </a:rPr>
              <a:t>To achieve excellence in sports performance</a:t>
            </a:r>
          </a:p>
          <a:p>
            <a:r>
              <a:rPr lang="en-IN" sz="2400" dirty="0" smtClean="0">
                <a:latin typeface="Times New Roman" pitchFamily="18" charset="0"/>
                <a:cs typeface="Times New Roman" pitchFamily="18" charset="0"/>
              </a:rPr>
              <a:t>Create standards Sports Infrastructure.</a:t>
            </a:r>
          </a:p>
          <a:p>
            <a:endParaRPr lang="en-IN" sz="2400" dirty="0">
              <a:latin typeface="Times New Roman" pitchFamily="18" charset="0"/>
              <a:cs typeface="Times New Roman" pitchFamily="18" charset="0"/>
            </a:endParaRPr>
          </a:p>
        </p:txBody>
      </p:sp>
    </p:spTree>
    <p:extLst>
      <p:ext uri="{BB962C8B-B14F-4D97-AF65-F5344CB8AC3E}">
        <p14:creationId xmlns:p14="http://schemas.microsoft.com/office/powerpoint/2010/main" val="10076091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228600"/>
            <a:ext cx="7445628" cy="1200329"/>
          </a:xfrm>
          <a:prstGeom prst="rect">
            <a:avLst/>
          </a:prstGeom>
          <a:noFill/>
        </p:spPr>
        <p:txBody>
          <a:bodyPr wrap="none" rtlCol="0">
            <a:spAutoFit/>
          </a:bodyPr>
          <a:lstStyle/>
          <a:p>
            <a:r>
              <a:rPr lang="de-DE" sz="2400" b="1" dirty="0" smtClean="0">
                <a:solidFill>
                  <a:sysClr val="windowText" lastClr="000000"/>
                </a:solidFill>
                <a:latin typeface="Engravers MT" pitchFamily="18" charset="0"/>
                <a:cs typeface="Times New Roman" pitchFamily="18" charset="0"/>
              </a:rPr>
              <a:t>Physical Education Director  : </a:t>
            </a:r>
          </a:p>
          <a:p>
            <a:r>
              <a:rPr lang="de-DE" sz="2400" b="1" dirty="0" smtClean="0">
                <a:solidFill>
                  <a:sysClr val="windowText" lastClr="000000"/>
                </a:solidFill>
                <a:latin typeface="Engravers MT" pitchFamily="18" charset="0"/>
                <a:cs typeface="Times New Roman" pitchFamily="18" charset="0"/>
              </a:rPr>
              <a:t>	</a:t>
            </a:r>
          </a:p>
          <a:p>
            <a:r>
              <a:rPr lang="de-DE" sz="2400" b="1" dirty="0" smtClean="0">
                <a:solidFill>
                  <a:sysClr val="windowText" lastClr="000000"/>
                </a:solidFill>
                <a:latin typeface="Engravers MT" pitchFamily="18" charset="0"/>
                <a:cs typeface="Times New Roman" pitchFamily="18" charset="0"/>
              </a:rPr>
              <a:t>	</a:t>
            </a:r>
            <a:endParaRPr lang="en-IN" dirty="0"/>
          </a:p>
        </p:txBody>
      </p:sp>
      <p:graphicFrame>
        <p:nvGraphicFramePr>
          <p:cNvPr id="2" name="Table 1"/>
          <p:cNvGraphicFramePr>
            <a:graphicFrameLocks noGrp="1"/>
          </p:cNvGraphicFramePr>
          <p:nvPr>
            <p:extLst>
              <p:ext uri="{D42A27DB-BD31-4B8C-83A1-F6EECF244321}">
                <p14:modId xmlns:p14="http://schemas.microsoft.com/office/powerpoint/2010/main" val="3789545405"/>
              </p:ext>
            </p:extLst>
          </p:nvPr>
        </p:nvGraphicFramePr>
        <p:xfrm>
          <a:off x="76200" y="742950"/>
          <a:ext cx="8915400" cy="1939290"/>
        </p:xfrm>
        <a:graphic>
          <a:graphicData uri="http://schemas.openxmlformats.org/drawingml/2006/table">
            <a:tbl>
              <a:tblPr firstRow="1" bandRow="1">
                <a:tableStyleId>{5C22544A-7EE6-4342-B048-85BDC9FD1C3A}</a:tableStyleId>
              </a:tblPr>
              <a:tblGrid>
                <a:gridCol w="3259394">
                  <a:extLst>
                    <a:ext uri="{9D8B030D-6E8A-4147-A177-3AD203B41FA5}">
                      <a16:colId xmlns="" xmlns:a16="http://schemas.microsoft.com/office/drawing/2014/main" val="983056910"/>
                    </a:ext>
                  </a:extLst>
                </a:gridCol>
                <a:gridCol w="5656006">
                  <a:extLst>
                    <a:ext uri="{9D8B030D-6E8A-4147-A177-3AD203B41FA5}">
                      <a16:colId xmlns="" xmlns:a16="http://schemas.microsoft.com/office/drawing/2014/main" val="3081633761"/>
                    </a:ext>
                  </a:extLst>
                </a:gridCol>
              </a:tblGrid>
              <a:tr h="388620">
                <a:tc>
                  <a:txBody>
                    <a:bodyPr/>
                    <a:lstStyle/>
                    <a:p>
                      <a:pPr algn="ctr"/>
                      <a:r>
                        <a:rPr lang="en-IN" sz="2100" dirty="0" smtClean="0"/>
                        <a:t>Name</a:t>
                      </a:r>
                      <a:endParaRPr lang="en-IN" sz="2100" dirty="0"/>
                    </a:p>
                  </a:txBody>
                  <a:tcPr marT="34290" marB="34290"/>
                </a:tc>
                <a:tc>
                  <a:txBody>
                    <a:bodyPr/>
                    <a:lstStyle/>
                    <a:p>
                      <a:pPr algn="ctr"/>
                      <a:r>
                        <a:rPr lang="en-IN" sz="2100" dirty="0" smtClean="0"/>
                        <a:t>OMKARAPPA</a:t>
                      </a:r>
                      <a:r>
                        <a:rPr lang="en-IN" sz="2100" baseline="0" dirty="0" smtClean="0"/>
                        <a:t> G</a:t>
                      </a:r>
                      <a:endParaRPr lang="en-IN" sz="2100" dirty="0"/>
                    </a:p>
                  </a:txBody>
                  <a:tcPr marT="34290" marB="34290"/>
                </a:tc>
                <a:extLst>
                  <a:ext uri="{0D108BD9-81ED-4DB2-BD59-A6C34878D82A}">
                    <a16:rowId xmlns="" xmlns:a16="http://schemas.microsoft.com/office/drawing/2014/main" val="4085221414"/>
                  </a:ext>
                </a:extLst>
              </a:tr>
              <a:tr h="293370">
                <a:tc>
                  <a:txBody>
                    <a:bodyPr/>
                    <a:lstStyle/>
                    <a:p>
                      <a:r>
                        <a:rPr lang="en-IN" sz="1400" b="1" dirty="0" smtClean="0">
                          <a:latin typeface="Times New Roman" panose="02020603050405020304" pitchFamily="18" charset="0"/>
                          <a:cs typeface="Times New Roman" panose="02020603050405020304" pitchFamily="18" charset="0"/>
                        </a:rPr>
                        <a:t>Date</a:t>
                      </a:r>
                      <a:r>
                        <a:rPr lang="en-IN" sz="1400" b="1" baseline="0" dirty="0" smtClean="0">
                          <a:latin typeface="Times New Roman" panose="02020603050405020304" pitchFamily="18" charset="0"/>
                          <a:cs typeface="Times New Roman" panose="02020603050405020304" pitchFamily="18" charset="0"/>
                        </a:rPr>
                        <a:t> of joining </a:t>
                      </a:r>
                      <a:endParaRPr lang="en-IN" sz="1400" b="1" dirty="0">
                        <a:latin typeface="Times New Roman" panose="02020603050405020304" pitchFamily="18" charset="0"/>
                        <a:cs typeface="Times New Roman" panose="02020603050405020304" pitchFamily="18" charset="0"/>
                      </a:endParaRPr>
                    </a:p>
                  </a:txBody>
                  <a:tcPr marT="34290" marB="34290">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ysClr val="windowText" lastClr="000000"/>
                          </a:solidFill>
                          <a:latin typeface="Times New Roman" pitchFamily="18" charset="0"/>
                          <a:cs typeface="Times New Roman" pitchFamily="18" charset="0"/>
                        </a:rPr>
                        <a:t>JUNE</a:t>
                      </a:r>
                      <a:r>
                        <a:rPr lang="en-US" sz="1400" baseline="0" dirty="0" smtClean="0">
                          <a:solidFill>
                            <a:sysClr val="windowText" lastClr="000000"/>
                          </a:solidFill>
                          <a:latin typeface="Times New Roman" pitchFamily="18" charset="0"/>
                          <a:cs typeface="Times New Roman" pitchFamily="18" charset="0"/>
                        </a:rPr>
                        <a:t> 01 2022</a:t>
                      </a:r>
                      <a:endParaRPr lang="en-US" sz="1400" dirty="0" smtClean="0">
                        <a:solidFill>
                          <a:sysClr val="windowText" lastClr="000000"/>
                        </a:solidFill>
                        <a:latin typeface="Times New Roman" pitchFamily="18" charset="0"/>
                        <a:cs typeface="Times New Roman" pitchFamily="18" charset="0"/>
                      </a:endParaRPr>
                    </a:p>
                  </a:txBody>
                  <a:tcPr marT="34290" marB="34290">
                    <a:solidFill>
                      <a:schemeClr val="tx2">
                        <a:lumMod val="20000"/>
                        <a:lumOff val="80000"/>
                      </a:schemeClr>
                    </a:solidFill>
                  </a:tcPr>
                </a:tc>
                <a:extLst>
                  <a:ext uri="{0D108BD9-81ED-4DB2-BD59-A6C34878D82A}">
                    <a16:rowId xmlns="" xmlns:a16="http://schemas.microsoft.com/office/drawing/2014/main" val="497074944"/>
                  </a:ext>
                </a:extLst>
              </a:tr>
              <a:tr h="278130">
                <a:tc>
                  <a:txBody>
                    <a:bodyPr/>
                    <a:lstStyle/>
                    <a:p>
                      <a:r>
                        <a:rPr lang="en-US" sz="1400" b="1" dirty="0" smtClean="0">
                          <a:solidFill>
                            <a:sysClr val="windowText" lastClr="000000"/>
                          </a:solidFill>
                          <a:latin typeface="Times New Roman" pitchFamily="18" charset="0"/>
                          <a:cs typeface="Times New Roman" pitchFamily="18" charset="0"/>
                        </a:rPr>
                        <a:t>Educational Qualification </a:t>
                      </a:r>
                      <a:endParaRPr lang="en-IN" sz="1400" b="1" dirty="0">
                        <a:latin typeface="Times New Roman" panose="02020603050405020304" pitchFamily="18" charset="0"/>
                        <a:cs typeface="Times New Roman" panose="02020603050405020304" pitchFamily="18" charset="0"/>
                      </a:endParaRPr>
                    </a:p>
                  </a:txBody>
                  <a:tcPr marT="34290" marB="34290">
                    <a:solidFill>
                      <a:schemeClr val="tx2">
                        <a:lumMod val="20000"/>
                        <a:lumOff val="80000"/>
                      </a:schemeClr>
                    </a:solidFill>
                  </a:tcPr>
                </a:tc>
                <a:tc>
                  <a:txBody>
                    <a:bodyPr/>
                    <a:lstStyle/>
                    <a:p>
                      <a:r>
                        <a:rPr lang="en-US" sz="1400" dirty="0" err="1" smtClean="0">
                          <a:solidFill>
                            <a:sysClr val="windowText" lastClr="000000"/>
                          </a:solidFill>
                          <a:latin typeface="Times New Roman" pitchFamily="18" charset="0"/>
                          <a:cs typeface="Times New Roman" pitchFamily="18" charset="0"/>
                        </a:rPr>
                        <a:t>BPEd,MPed,PGD</a:t>
                      </a:r>
                      <a:r>
                        <a:rPr lang="en-US" sz="1400" baseline="0" dirty="0" smtClean="0">
                          <a:solidFill>
                            <a:sysClr val="windowText" lastClr="000000"/>
                          </a:solidFill>
                          <a:latin typeface="Times New Roman" pitchFamily="18" charset="0"/>
                          <a:cs typeface="Times New Roman" pitchFamily="18" charset="0"/>
                        </a:rPr>
                        <a:t> YOGA,KSET</a:t>
                      </a:r>
                      <a:endParaRPr lang="en-IN" sz="1400" dirty="0">
                        <a:latin typeface="Times New Roman" panose="02020603050405020304" pitchFamily="18" charset="0"/>
                        <a:cs typeface="Times New Roman" panose="02020603050405020304" pitchFamily="18" charset="0"/>
                      </a:endParaRPr>
                    </a:p>
                  </a:txBody>
                  <a:tcPr marT="34290" marB="34290">
                    <a:solidFill>
                      <a:schemeClr val="tx2">
                        <a:lumMod val="20000"/>
                        <a:lumOff val="80000"/>
                      </a:schemeClr>
                    </a:solidFill>
                  </a:tcPr>
                </a:tc>
                <a:extLst>
                  <a:ext uri="{0D108BD9-81ED-4DB2-BD59-A6C34878D82A}">
                    <a16:rowId xmlns="" xmlns:a16="http://schemas.microsoft.com/office/drawing/2014/main" val="4245857063"/>
                  </a:ext>
                </a:extLst>
              </a:tr>
              <a:tr h="480060">
                <a:tc>
                  <a:txBody>
                    <a:bodyPr/>
                    <a:lstStyle/>
                    <a:p>
                      <a:r>
                        <a:rPr lang="en-IN" sz="1400" b="1" dirty="0" smtClean="0"/>
                        <a:t>KSLU</a:t>
                      </a:r>
                      <a:r>
                        <a:rPr lang="en-IN" sz="1400" b="1" baseline="0" dirty="0" smtClean="0"/>
                        <a:t> </a:t>
                      </a:r>
                      <a:r>
                        <a:rPr lang="en-IN" sz="1400" b="1" dirty="0" smtClean="0"/>
                        <a:t> Team Section</a:t>
                      </a:r>
                      <a:r>
                        <a:rPr lang="en-IN" sz="1400" b="1" baseline="0" dirty="0" smtClean="0"/>
                        <a:t> Committee member 2022</a:t>
                      </a:r>
                      <a:endParaRPr lang="en-IN" sz="1400" b="1" dirty="0"/>
                    </a:p>
                  </a:txBody>
                  <a:tcPr marT="34290" marB="34290">
                    <a:solidFill>
                      <a:schemeClr val="tx2">
                        <a:lumMod val="20000"/>
                        <a:lumOff val="80000"/>
                      </a:schemeClr>
                    </a:solidFill>
                  </a:tcPr>
                </a:tc>
                <a:tc>
                  <a:txBody>
                    <a:bodyPr/>
                    <a:lstStyle/>
                    <a:p>
                      <a:r>
                        <a:rPr lang="en-IN" sz="1400" dirty="0" smtClean="0"/>
                        <a:t>All</a:t>
                      </a:r>
                      <a:r>
                        <a:rPr lang="en-IN" sz="1400" baseline="0" dirty="0" smtClean="0"/>
                        <a:t> Inter University yoga,</a:t>
                      </a:r>
                      <a:endParaRPr lang="en-IN" sz="1400" dirty="0"/>
                    </a:p>
                  </a:txBody>
                  <a:tcPr marT="34290" marB="34290">
                    <a:solidFill>
                      <a:schemeClr val="tx2">
                        <a:lumMod val="20000"/>
                        <a:lumOff val="80000"/>
                      </a:schemeClr>
                    </a:solidFill>
                  </a:tcPr>
                </a:tc>
                <a:extLst>
                  <a:ext uri="{0D108BD9-81ED-4DB2-BD59-A6C34878D82A}">
                    <a16:rowId xmlns="" xmlns:a16="http://schemas.microsoft.com/office/drawing/2014/main" val="3653397889"/>
                  </a:ext>
                </a:extLst>
              </a:tr>
              <a:tr h="480060">
                <a:tc>
                  <a:txBody>
                    <a:bodyPr/>
                    <a:lstStyle/>
                    <a:p>
                      <a:r>
                        <a:rPr lang="en-IN" sz="1400" b="1" dirty="0" smtClean="0"/>
                        <a:t>Associate</a:t>
                      </a:r>
                      <a:r>
                        <a:rPr lang="en-IN" sz="1400" b="1" baseline="0" dirty="0" smtClean="0"/>
                        <a:t> NCC Officer</a:t>
                      </a:r>
                      <a:endParaRPr lang="en-IN" sz="1400" b="1" dirty="0"/>
                    </a:p>
                  </a:txBody>
                  <a:tcPr marT="34290" marB="34290">
                    <a:solidFill>
                      <a:schemeClr val="tx2">
                        <a:lumMod val="20000"/>
                        <a:lumOff val="80000"/>
                      </a:schemeClr>
                    </a:solidFill>
                  </a:tcPr>
                </a:tc>
                <a:tc>
                  <a:txBody>
                    <a:bodyPr/>
                    <a:lstStyle/>
                    <a:p>
                      <a:r>
                        <a:rPr lang="en-IN" sz="1400" dirty="0" smtClean="0"/>
                        <a:t>Completed</a:t>
                      </a:r>
                      <a:r>
                        <a:rPr lang="en-IN" sz="1400" baseline="0" dirty="0" smtClean="0"/>
                        <a:t> Officer Training at Maharashtra </a:t>
                      </a:r>
                      <a:r>
                        <a:rPr lang="en-IN" sz="1400" baseline="0" dirty="0" err="1" smtClean="0"/>
                        <a:t>Comptee</a:t>
                      </a:r>
                      <a:endParaRPr lang="en-IN" sz="1400" dirty="0"/>
                    </a:p>
                  </a:txBody>
                  <a:tcPr marT="34290" marB="34290">
                    <a:solidFill>
                      <a:schemeClr val="tx2">
                        <a:lumMod val="20000"/>
                        <a:lumOff val="80000"/>
                      </a:schemeClr>
                    </a:solidFill>
                  </a:tcPr>
                </a:tc>
              </a:tr>
            </a:tbl>
          </a:graphicData>
        </a:graphic>
      </p:graphicFrame>
    </p:spTree>
    <p:extLst>
      <p:ext uri="{BB962C8B-B14F-4D97-AF65-F5344CB8AC3E}">
        <p14:creationId xmlns:p14="http://schemas.microsoft.com/office/powerpoint/2010/main" val="18274314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179023"/>
            <a:ext cx="4800600" cy="1077218"/>
          </a:xfrm>
          <a:prstGeom prst="rect">
            <a:avLst/>
          </a:prstGeom>
          <a:noFill/>
        </p:spPr>
        <p:txBody>
          <a:bodyPr wrap="square" rtlCol="0">
            <a:spAutoFit/>
          </a:bodyPr>
          <a:lstStyle/>
          <a:p>
            <a:pPr lvl="0" algn="ctr"/>
            <a:r>
              <a:rPr lang="en-US" sz="3200" b="1" dirty="0" smtClean="0">
                <a:solidFill>
                  <a:srgbClr val="000000"/>
                </a:solidFill>
                <a:latin typeface="Times New Roman" pitchFamily="18" charset="0"/>
                <a:ea typeface="Times New Roman" pitchFamily="18" charset="0"/>
                <a:cs typeface="Times New Roman" pitchFamily="18" charset="0"/>
              </a:rPr>
              <a:t>ACTION </a:t>
            </a:r>
            <a:r>
              <a:rPr lang="en-US" sz="3200" b="1" dirty="0" smtClean="0">
                <a:solidFill>
                  <a:srgbClr val="000000"/>
                </a:solidFill>
                <a:ea typeface="Times New Roman" pitchFamily="18" charset="0"/>
                <a:cs typeface="Times New Roman" pitchFamily="18" charset="0"/>
              </a:rPr>
              <a:t>–</a:t>
            </a:r>
            <a:r>
              <a:rPr lang="en-US" sz="3200" b="1" dirty="0" smtClean="0">
                <a:solidFill>
                  <a:srgbClr val="000000"/>
                </a:solidFill>
                <a:latin typeface="Times New Roman" pitchFamily="18" charset="0"/>
                <a:ea typeface="Times New Roman" pitchFamily="18" charset="0"/>
                <a:cs typeface="Times New Roman" pitchFamily="18" charset="0"/>
              </a:rPr>
              <a:t> PLAN</a:t>
            </a:r>
          </a:p>
          <a:p>
            <a:pPr algn="ctr"/>
            <a:endParaRPr lang="en-IN" sz="3200" dirty="0"/>
          </a:p>
        </p:txBody>
      </p:sp>
      <p:sp>
        <p:nvSpPr>
          <p:cNvPr id="2" name="TextBox 1"/>
          <p:cNvSpPr txBox="1"/>
          <p:nvPr/>
        </p:nvSpPr>
        <p:spPr>
          <a:xfrm>
            <a:off x="685800" y="685800"/>
            <a:ext cx="7848600" cy="3785652"/>
          </a:xfrm>
          <a:prstGeom prst="rect">
            <a:avLst/>
          </a:prstGeom>
          <a:noFill/>
        </p:spPr>
        <p:txBody>
          <a:bodyPr wrap="square" rtlCol="0">
            <a:spAutoFit/>
          </a:bodyPr>
          <a:lstStyle/>
          <a:p>
            <a:pPr marL="285750" lvl="0" indent="-285750">
              <a:buFont typeface="Wingdings" panose="05000000000000000000" pitchFamily="2" charset="2"/>
              <a:buChar char="Ø"/>
            </a:pPr>
            <a:r>
              <a:rPr lang="en-US" sz="2000" dirty="0">
                <a:solidFill>
                  <a:srgbClr val="000000"/>
                </a:solidFill>
                <a:latin typeface="Times New Roman" pitchFamily="18" charset="0"/>
                <a:ea typeface="Times New Roman" pitchFamily="18" charset="0"/>
                <a:cs typeface="Times New Roman" pitchFamily="18" charset="0"/>
              </a:rPr>
              <a:t>Coaching on a regular and continuous basis</a:t>
            </a:r>
            <a:r>
              <a:rPr lang="en-US" sz="2000" dirty="0" smtClean="0">
                <a:solidFill>
                  <a:srgbClr val="000000"/>
                </a:solidFill>
                <a:latin typeface="Times New Roman" pitchFamily="18" charset="0"/>
                <a:ea typeface="Times New Roman" pitchFamily="18" charset="0"/>
                <a:cs typeface="Times New Roman" pitchFamily="18" charset="0"/>
              </a:rPr>
              <a:t>.</a:t>
            </a:r>
          </a:p>
          <a:p>
            <a:pPr marL="285750" indent="-285750">
              <a:buFont typeface="Wingdings" panose="05000000000000000000" pitchFamily="2" charset="2"/>
              <a:buChar char="Ø"/>
            </a:pPr>
            <a:r>
              <a:rPr lang="en-US" sz="2000" dirty="0">
                <a:solidFill>
                  <a:srgbClr val="000000"/>
                </a:solidFill>
                <a:latin typeface="Times New Roman" pitchFamily="18" charset="0"/>
                <a:ea typeface="Times New Roman" pitchFamily="18" charset="0"/>
                <a:cs typeface="Times New Roman" pitchFamily="18" charset="0"/>
              </a:rPr>
              <a:t>More intense training during the days leading up to </a:t>
            </a:r>
            <a:r>
              <a:rPr lang="en-US" sz="2000" dirty="0" smtClean="0">
                <a:solidFill>
                  <a:srgbClr val="000000"/>
                </a:solidFill>
                <a:latin typeface="Times New Roman" pitchFamily="18" charset="0"/>
                <a:ea typeface="Times New Roman" pitchFamily="18" charset="0"/>
                <a:cs typeface="Times New Roman" pitchFamily="18" charset="0"/>
              </a:rPr>
              <a:t>important</a:t>
            </a:r>
            <a:r>
              <a:rPr lang="en-US" sz="2000" dirty="0" smtClean="0">
                <a:latin typeface="Arial" pitchFamily="34" charset="0"/>
                <a:cs typeface="Arial" pitchFamily="34" charset="0"/>
              </a:rPr>
              <a:t> </a:t>
            </a:r>
            <a:r>
              <a:rPr lang="en-US" sz="2000" dirty="0">
                <a:latin typeface="Arial" pitchFamily="34" charset="0"/>
                <a:cs typeface="Arial" pitchFamily="34" charset="0"/>
              </a:rPr>
              <a:t>e</a:t>
            </a:r>
            <a:r>
              <a:rPr lang="en-US" sz="2000" dirty="0" smtClean="0">
                <a:solidFill>
                  <a:srgbClr val="000000"/>
                </a:solidFill>
                <a:latin typeface="Times New Roman" pitchFamily="18" charset="0"/>
                <a:ea typeface="Times New Roman" pitchFamily="18" charset="0"/>
                <a:cs typeface="Times New Roman" pitchFamily="18" charset="0"/>
              </a:rPr>
              <a:t>vents.</a:t>
            </a:r>
          </a:p>
          <a:p>
            <a:pPr marL="285750" indent="-285750">
              <a:buFont typeface="Wingdings" panose="05000000000000000000" pitchFamily="2" charset="2"/>
              <a:buChar char="Ø"/>
            </a:pPr>
            <a:r>
              <a:rPr lang="en-US" sz="2000" dirty="0">
                <a:solidFill>
                  <a:srgbClr val="000000"/>
                </a:solidFill>
                <a:latin typeface="Times New Roman" pitchFamily="18" charset="0"/>
                <a:ea typeface="Times New Roman" pitchFamily="18" charset="0"/>
                <a:cs typeface="Times New Roman" pitchFamily="18" charset="0"/>
              </a:rPr>
              <a:t>Supplying uniform to </a:t>
            </a:r>
            <a:r>
              <a:rPr lang="en-US" sz="2000" dirty="0" smtClean="0">
                <a:solidFill>
                  <a:srgbClr val="000000"/>
                </a:solidFill>
                <a:latin typeface="Times New Roman" pitchFamily="18" charset="0"/>
                <a:ea typeface="Times New Roman" pitchFamily="18" charset="0"/>
                <a:cs typeface="Times New Roman" pitchFamily="18" charset="0"/>
              </a:rPr>
              <a:t>athletes</a:t>
            </a:r>
          </a:p>
          <a:p>
            <a:pPr marL="285750" lvl="0" indent="-285750">
              <a:buFont typeface="Wingdings" panose="05000000000000000000" pitchFamily="2" charset="2"/>
              <a:buChar char="Ø"/>
            </a:pPr>
            <a:r>
              <a:rPr lang="en-US" sz="2000" dirty="0">
                <a:solidFill>
                  <a:srgbClr val="000000"/>
                </a:solidFill>
                <a:latin typeface="Times New Roman" pitchFamily="18" charset="0"/>
                <a:ea typeface="Times New Roman" pitchFamily="18" charset="0"/>
                <a:cs typeface="Times New Roman" pitchFamily="18" charset="0"/>
              </a:rPr>
              <a:t>Taking them to competitive meets at district, university, state and </a:t>
            </a:r>
            <a:r>
              <a:rPr lang="en-US" sz="2000" dirty="0" smtClean="0">
                <a:solidFill>
                  <a:srgbClr val="000000"/>
                </a:solidFill>
                <a:latin typeface="Times New Roman" pitchFamily="18" charset="0"/>
                <a:ea typeface="Times New Roman" pitchFamily="18" charset="0"/>
                <a:cs typeface="Times New Roman" pitchFamily="18" charset="0"/>
              </a:rPr>
              <a:t>National </a:t>
            </a:r>
            <a:r>
              <a:rPr lang="en-US" sz="2000" dirty="0">
                <a:solidFill>
                  <a:srgbClr val="000000"/>
                </a:solidFill>
                <a:latin typeface="Times New Roman" pitchFamily="18" charset="0"/>
                <a:ea typeface="Times New Roman" pitchFamily="18" charset="0"/>
                <a:cs typeface="Times New Roman" pitchFamily="18" charset="0"/>
              </a:rPr>
              <a:t>level</a:t>
            </a:r>
            <a:r>
              <a:rPr lang="en-US" sz="2000" dirty="0" smtClean="0">
                <a:solidFill>
                  <a:srgbClr val="000000"/>
                </a:solidFill>
                <a:latin typeface="Times New Roman" pitchFamily="18" charset="0"/>
                <a:ea typeface="Times New Roman" pitchFamily="18" charset="0"/>
                <a:cs typeface="Times New Roman" pitchFamily="18" charset="0"/>
              </a:rPr>
              <a:t>.</a:t>
            </a:r>
          </a:p>
          <a:p>
            <a:pPr marL="285750" lvl="0" indent="-285750">
              <a:buFont typeface="Wingdings" panose="05000000000000000000" pitchFamily="2" charset="2"/>
              <a:buChar char="Ø"/>
            </a:pPr>
            <a:r>
              <a:rPr lang="en-US" sz="2000" dirty="0" smtClean="0">
                <a:solidFill>
                  <a:srgbClr val="000000"/>
                </a:solidFill>
                <a:latin typeface="Times New Roman" pitchFamily="18" charset="0"/>
                <a:ea typeface="Times New Roman" pitchFamily="18" charset="0"/>
                <a:cs typeface="Times New Roman" pitchFamily="18" charset="0"/>
              </a:rPr>
              <a:t>Giving </a:t>
            </a:r>
            <a:r>
              <a:rPr lang="en-US" sz="2000" dirty="0">
                <a:solidFill>
                  <a:srgbClr val="000000"/>
                </a:solidFill>
                <a:latin typeface="Times New Roman" pitchFamily="18" charset="0"/>
                <a:ea typeface="Times New Roman" pitchFamily="18" charset="0"/>
                <a:cs typeface="Times New Roman" pitchFamily="18" charset="0"/>
              </a:rPr>
              <a:t>incentives and encouragement to all those who </a:t>
            </a:r>
            <a:r>
              <a:rPr lang="en-US" sz="2000" dirty="0" smtClean="0">
                <a:solidFill>
                  <a:srgbClr val="000000"/>
                </a:solidFill>
                <a:latin typeface="Times New Roman" pitchFamily="18" charset="0"/>
                <a:ea typeface="Times New Roman" pitchFamily="18" charset="0"/>
                <a:cs typeface="Times New Roman" pitchFamily="18" charset="0"/>
              </a:rPr>
              <a:t>represent</a:t>
            </a:r>
            <a:r>
              <a:rPr lang="en-US" sz="2000" dirty="0" smtClean="0">
                <a:latin typeface="Arial" pitchFamily="34" charset="0"/>
                <a:cs typeface="Arial" pitchFamily="34" charset="0"/>
              </a:rPr>
              <a:t> t</a:t>
            </a:r>
            <a:r>
              <a:rPr lang="en-US" sz="2000" dirty="0" smtClean="0">
                <a:solidFill>
                  <a:srgbClr val="000000"/>
                </a:solidFill>
                <a:latin typeface="Times New Roman" pitchFamily="18" charset="0"/>
                <a:ea typeface="Times New Roman" pitchFamily="18" charset="0"/>
                <a:cs typeface="Times New Roman" pitchFamily="18" charset="0"/>
              </a:rPr>
              <a:t>he </a:t>
            </a:r>
            <a:r>
              <a:rPr lang="en-US" sz="2000" dirty="0">
                <a:solidFill>
                  <a:srgbClr val="000000"/>
                </a:solidFill>
                <a:latin typeface="Times New Roman" pitchFamily="18" charset="0"/>
                <a:ea typeface="Times New Roman" pitchFamily="18" charset="0"/>
                <a:cs typeface="Times New Roman" pitchFamily="18" charset="0"/>
              </a:rPr>
              <a:t>College at sport-meets at different levels irrespective of </a:t>
            </a:r>
            <a:r>
              <a:rPr lang="en-US" sz="2000" dirty="0" smtClean="0">
                <a:solidFill>
                  <a:srgbClr val="000000"/>
                </a:solidFill>
                <a:latin typeface="Times New Roman" pitchFamily="18" charset="0"/>
                <a:ea typeface="Times New Roman" pitchFamily="18" charset="0"/>
                <a:cs typeface="Times New Roman" pitchFamily="18" charset="0"/>
              </a:rPr>
              <a:t>their winning </a:t>
            </a:r>
            <a:r>
              <a:rPr lang="en-US" sz="2000" dirty="0">
                <a:solidFill>
                  <a:srgbClr val="000000"/>
                </a:solidFill>
                <a:latin typeface="Times New Roman" pitchFamily="18" charset="0"/>
                <a:ea typeface="Times New Roman" pitchFamily="18" charset="0"/>
                <a:cs typeface="Times New Roman" pitchFamily="18" charset="0"/>
              </a:rPr>
              <a:t>prizes or not</a:t>
            </a:r>
            <a:r>
              <a:rPr lang="en-US" sz="2000" dirty="0" smtClean="0">
                <a:solidFill>
                  <a:srgbClr val="000000"/>
                </a:solidFill>
                <a:latin typeface="Times New Roman" pitchFamily="18" charset="0"/>
                <a:ea typeface="Times New Roman" pitchFamily="18" charset="0"/>
                <a:cs typeface="Times New Roman" pitchFamily="18" charset="0"/>
              </a:rPr>
              <a:t>.</a:t>
            </a:r>
          </a:p>
          <a:p>
            <a:pPr marL="285750" indent="-285750">
              <a:buFont typeface="Wingdings" panose="05000000000000000000" pitchFamily="2" charset="2"/>
              <a:buChar char="Ø"/>
            </a:pPr>
            <a:r>
              <a:rPr lang="en-US" sz="2000" dirty="0">
                <a:solidFill>
                  <a:srgbClr val="000000"/>
                </a:solidFill>
                <a:latin typeface="Times New Roman" pitchFamily="18" charset="0"/>
                <a:ea typeface="Times New Roman" pitchFamily="18" charset="0"/>
                <a:cs typeface="Times New Roman" pitchFamily="18" charset="0"/>
              </a:rPr>
              <a:t>Extending first aid facilities to players</a:t>
            </a:r>
            <a:r>
              <a:rPr lang="en-US" sz="2000" dirty="0" smtClean="0">
                <a:solidFill>
                  <a:srgbClr val="000000"/>
                </a:solidFill>
                <a:latin typeface="Times New Roman" pitchFamily="18" charset="0"/>
                <a:ea typeface="Times New Roman" pitchFamily="18" charset="0"/>
                <a:cs typeface="Times New Roman" pitchFamily="18" charset="0"/>
              </a:rPr>
              <a:t>.</a:t>
            </a:r>
          </a:p>
          <a:p>
            <a:pPr marL="285750" lvl="0" indent="-285750">
              <a:buFont typeface="Wingdings" panose="05000000000000000000" pitchFamily="2" charset="2"/>
              <a:buChar char="Ø"/>
            </a:pPr>
            <a:r>
              <a:rPr lang="en-US" sz="2000" dirty="0">
                <a:solidFill>
                  <a:srgbClr val="000000"/>
                </a:solidFill>
                <a:latin typeface="Times New Roman" pitchFamily="18" charset="0"/>
                <a:ea typeface="Times New Roman" pitchFamily="18" charset="0"/>
                <a:cs typeface="Times New Roman" pitchFamily="18" charset="0"/>
              </a:rPr>
              <a:t>Felicitating the best out going athletes</a:t>
            </a:r>
            <a:r>
              <a:rPr lang="en-US" sz="2000" dirty="0" smtClean="0">
                <a:solidFill>
                  <a:srgbClr val="000000"/>
                </a:solidFill>
                <a:latin typeface="Times New Roman" pitchFamily="18" charset="0"/>
                <a:ea typeface="Times New Roman" pitchFamily="18" charset="0"/>
                <a:cs typeface="Times New Roman" pitchFamily="18" charset="0"/>
              </a:rPr>
              <a:t>.</a:t>
            </a:r>
          </a:p>
          <a:p>
            <a:pPr marL="285750" lvl="0" indent="-285750" algn="just" eaLnBrk="0" fontAlgn="base" hangingPunct="0">
              <a:spcBef>
                <a:spcPct val="0"/>
              </a:spcBef>
              <a:spcAft>
                <a:spcPct val="0"/>
              </a:spcAft>
              <a:buFont typeface="Wingdings" panose="05000000000000000000" pitchFamily="2" charset="2"/>
              <a:buChar char="Ø"/>
            </a:pPr>
            <a:r>
              <a:rPr lang="en-US" sz="2000" dirty="0">
                <a:solidFill>
                  <a:srgbClr val="000000"/>
                </a:solidFill>
                <a:latin typeface="Times New Roman" pitchFamily="18" charset="0"/>
                <a:ea typeface="Times New Roman" pitchFamily="18" charset="0"/>
                <a:cs typeface="Times New Roman" pitchFamily="18" charset="0"/>
              </a:rPr>
              <a:t>Organized Mysore university inter college zonal cross country</a:t>
            </a:r>
            <a:endParaRPr lang="en-US" sz="2000" dirty="0">
              <a:latin typeface="Arial" pitchFamily="34" charset="0"/>
              <a:cs typeface="Arial" pitchFamily="34" charset="0"/>
            </a:endParaRPr>
          </a:p>
          <a:p>
            <a:pPr marL="285750" lvl="0" indent="-285750" algn="just" eaLnBrk="0" fontAlgn="base" hangingPunct="0">
              <a:spcBef>
                <a:spcPct val="0"/>
              </a:spcBef>
              <a:spcAft>
                <a:spcPct val="0"/>
              </a:spcAft>
              <a:buFont typeface="Wingdings" panose="05000000000000000000" pitchFamily="2" charset="2"/>
              <a:buChar char="Ø"/>
            </a:pPr>
            <a:r>
              <a:rPr lang="en-US" sz="2000" dirty="0">
                <a:solidFill>
                  <a:srgbClr val="000000"/>
                </a:solidFill>
                <a:latin typeface="Times New Roman" pitchFamily="18" charset="0"/>
                <a:ea typeface="Times New Roman" pitchFamily="18" charset="0"/>
                <a:cs typeface="Times New Roman" pitchFamily="18" charset="0"/>
              </a:rPr>
              <a:t>meet and women games </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31438976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00050"/>
            <a:ext cx="8229600" cy="857250"/>
          </a:xfrm>
        </p:spPr>
        <p:txBody>
          <a:bodyPr>
            <a:noAutofit/>
          </a:bodyPr>
          <a:lstStyle/>
          <a:p>
            <a:r>
              <a:rPr lang="en-IN" sz="3200" dirty="0" smtClean="0">
                <a:solidFill>
                  <a:schemeClr val="tx1"/>
                </a:solidFill>
                <a:latin typeface="Engravers MT" pitchFamily="18" charset="0"/>
              </a:rPr>
              <a:t>Sports events Available in college </a:t>
            </a:r>
            <a:endParaRPr lang="en-IN" sz="3200" dirty="0">
              <a:solidFill>
                <a:schemeClr val="tx1"/>
              </a:solidFill>
              <a:latin typeface="Engravers MT"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563303664"/>
              </p:ext>
            </p:extLst>
          </p:nvPr>
        </p:nvGraphicFramePr>
        <p:xfrm>
          <a:off x="990600" y="1352550"/>
          <a:ext cx="6705600" cy="2539365"/>
        </p:xfrm>
        <a:graphic>
          <a:graphicData uri="http://schemas.openxmlformats.org/drawingml/2006/table">
            <a:tbl>
              <a:tblPr firstRow="1" bandRow="1">
                <a:tableStyleId>{5C22544A-7EE6-4342-B048-85BDC9FD1C3A}</a:tableStyleId>
              </a:tblPr>
              <a:tblGrid>
                <a:gridCol w="3352800">
                  <a:extLst>
                    <a:ext uri="{9D8B030D-6E8A-4147-A177-3AD203B41FA5}">
                      <a16:colId xmlns="" xmlns:a16="http://schemas.microsoft.com/office/drawing/2014/main" val="1425994751"/>
                    </a:ext>
                  </a:extLst>
                </a:gridCol>
                <a:gridCol w="3352800">
                  <a:extLst>
                    <a:ext uri="{9D8B030D-6E8A-4147-A177-3AD203B41FA5}">
                      <a16:colId xmlns="" xmlns:a16="http://schemas.microsoft.com/office/drawing/2014/main" val="2400845872"/>
                    </a:ext>
                  </a:extLst>
                </a:gridCol>
              </a:tblGrid>
              <a:tr h="278130">
                <a:tc>
                  <a:txBody>
                    <a:bodyPr/>
                    <a:lstStyle/>
                    <a:p>
                      <a:r>
                        <a:rPr lang="en-IN" sz="1400" dirty="0" smtClean="0"/>
                        <a:t>OUTDOOR</a:t>
                      </a:r>
                      <a:endParaRPr lang="en-IN" sz="1400" dirty="0"/>
                    </a:p>
                  </a:txBody>
                  <a:tcPr marT="34290" marB="34290"/>
                </a:tc>
                <a:tc>
                  <a:txBody>
                    <a:bodyPr/>
                    <a:lstStyle/>
                    <a:p>
                      <a:r>
                        <a:rPr lang="en-IN" sz="1400" dirty="0" smtClean="0"/>
                        <a:t>INDOOR</a:t>
                      </a:r>
                      <a:endParaRPr lang="en-IN" sz="1400" dirty="0"/>
                    </a:p>
                  </a:txBody>
                  <a:tcPr marT="34290" marB="34290"/>
                </a:tc>
                <a:extLst>
                  <a:ext uri="{0D108BD9-81ED-4DB2-BD59-A6C34878D82A}">
                    <a16:rowId xmlns="" xmlns:a16="http://schemas.microsoft.com/office/drawing/2014/main" val="1508733142"/>
                  </a:ext>
                </a:extLst>
              </a:tr>
              <a:tr h="2781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smtClean="0">
                          <a:latin typeface="Times New Roman" panose="02020603050405020304" pitchFamily="18" charset="0"/>
                          <a:cs typeface="Times New Roman" panose="02020603050405020304" pitchFamily="18" charset="0"/>
                        </a:rPr>
                        <a:t>VOLLEYBALL</a:t>
                      </a:r>
                    </a:p>
                  </a:txBody>
                  <a:tcPr marT="34290" marB="34290">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400" i="0" dirty="0" smtClean="0">
                          <a:latin typeface="Times New Roman" panose="02020603050405020304" pitchFamily="18" charset="0"/>
                          <a:cs typeface="Times New Roman" panose="02020603050405020304" pitchFamily="18" charset="0"/>
                        </a:rPr>
                        <a:t>GYM</a:t>
                      </a:r>
                    </a:p>
                  </a:txBody>
                  <a:tcPr marT="34290" marB="34290">
                    <a:solidFill>
                      <a:schemeClr val="tx2">
                        <a:lumMod val="20000"/>
                        <a:lumOff val="80000"/>
                      </a:schemeClr>
                    </a:solidFill>
                  </a:tcPr>
                </a:tc>
                <a:extLst>
                  <a:ext uri="{0D108BD9-81ED-4DB2-BD59-A6C34878D82A}">
                    <a16:rowId xmlns="" xmlns:a16="http://schemas.microsoft.com/office/drawing/2014/main" val="978472711"/>
                  </a:ext>
                </a:extLst>
              </a:tr>
              <a:tr h="2781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smtClean="0">
                          <a:latin typeface="Times New Roman" panose="02020603050405020304" pitchFamily="18" charset="0"/>
                          <a:cs typeface="Times New Roman" panose="02020603050405020304" pitchFamily="18" charset="0"/>
                        </a:rPr>
                        <a:t>KABADDI</a:t>
                      </a:r>
                    </a:p>
                  </a:txBody>
                  <a:tcPr marT="34290" marB="34290">
                    <a:solidFill>
                      <a:schemeClr val="tx2">
                        <a:lumMod val="20000"/>
                        <a:lumOff val="80000"/>
                      </a:schemeClr>
                    </a:solidFill>
                  </a:tcPr>
                </a:tc>
                <a:tc>
                  <a:txBody>
                    <a:bodyPr/>
                    <a:lstStyle/>
                    <a:p>
                      <a:pPr algn="ctr"/>
                      <a:r>
                        <a:rPr lang="en-IN" sz="1400" i="0" dirty="0" smtClean="0">
                          <a:latin typeface="Times New Roman" panose="02020603050405020304" pitchFamily="18" charset="0"/>
                          <a:cs typeface="Times New Roman" panose="02020603050405020304" pitchFamily="18" charset="0"/>
                        </a:rPr>
                        <a:t>YOGA</a:t>
                      </a:r>
                      <a:endParaRPr lang="en-IN" sz="1400" i="0" dirty="0">
                        <a:latin typeface="Times New Roman" panose="02020603050405020304" pitchFamily="18" charset="0"/>
                        <a:cs typeface="Times New Roman" panose="02020603050405020304" pitchFamily="18" charset="0"/>
                      </a:endParaRPr>
                    </a:p>
                  </a:txBody>
                  <a:tcPr marT="34290" marB="34290">
                    <a:solidFill>
                      <a:schemeClr val="tx2">
                        <a:lumMod val="20000"/>
                        <a:lumOff val="80000"/>
                      </a:schemeClr>
                    </a:solidFill>
                  </a:tcPr>
                </a:tc>
                <a:extLst>
                  <a:ext uri="{0D108BD9-81ED-4DB2-BD59-A6C34878D82A}">
                    <a16:rowId xmlns="" xmlns:a16="http://schemas.microsoft.com/office/drawing/2014/main" val="3234671625"/>
                  </a:ext>
                </a:extLst>
              </a:tr>
              <a:tr h="2781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smtClean="0">
                          <a:latin typeface="Times New Roman" panose="02020603050405020304" pitchFamily="18" charset="0"/>
                          <a:cs typeface="Times New Roman" panose="02020603050405020304" pitchFamily="18" charset="0"/>
                        </a:rPr>
                        <a:t>BALL BADMINTON</a:t>
                      </a:r>
                    </a:p>
                  </a:txBody>
                  <a:tcPr marT="34290" marB="34290">
                    <a:solidFill>
                      <a:schemeClr val="tx2">
                        <a:lumMod val="20000"/>
                        <a:lumOff val="80000"/>
                      </a:schemeClr>
                    </a:solidFill>
                  </a:tcPr>
                </a:tc>
                <a:tc>
                  <a:txBody>
                    <a:bodyPr/>
                    <a:lstStyle/>
                    <a:p>
                      <a:pPr algn="ctr"/>
                      <a:r>
                        <a:rPr lang="en-IN" sz="1400" i="0" dirty="0" smtClean="0">
                          <a:latin typeface="Times New Roman" panose="02020603050405020304" pitchFamily="18" charset="0"/>
                          <a:cs typeface="Times New Roman" panose="02020603050405020304" pitchFamily="18" charset="0"/>
                        </a:rPr>
                        <a:t>CAROM</a:t>
                      </a:r>
                      <a:endParaRPr lang="en-IN" sz="1400" i="0" dirty="0">
                        <a:latin typeface="Times New Roman" panose="02020603050405020304" pitchFamily="18" charset="0"/>
                        <a:cs typeface="Times New Roman" panose="02020603050405020304" pitchFamily="18" charset="0"/>
                      </a:endParaRPr>
                    </a:p>
                  </a:txBody>
                  <a:tcPr marT="34290" marB="34290">
                    <a:solidFill>
                      <a:schemeClr val="tx2">
                        <a:lumMod val="20000"/>
                        <a:lumOff val="80000"/>
                      </a:schemeClr>
                    </a:solidFill>
                  </a:tcPr>
                </a:tc>
                <a:extLst>
                  <a:ext uri="{0D108BD9-81ED-4DB2-BD59-A6C34878D82A}">
                    <a16:rowId xmlns="" xmlns:a16="http://schemas.microsoft.com/office/drawing/2014/main" val="2136737783"/>
                  </a:ext>
                </a:extLst>
              </a:tr>
              <a:tr h="2781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smtClean="0">
                          <a:latin typeface="Times New Roman" panose="02020603050405020304" pitchFamily="18" charset="0"/>
                          <a:cs typeface="Times New Roman" panose="02020603050405020304" pitchFamily="18" charset="0"/>
                        </a:rPr>
                        <a:t>ATHLETICS</a:t>
                      </a:r>
                    </a:p>
                  </a:txBody>
                  <a:tcPr marT="34290" marB="34290">
                    <a:solidFill>
                      <a:schemeClr val="tx2">
                        <a:lumMod val="20000"/>
                        <a:lumOff val="80000"/>
                      </a:schemeClr>
                    </a:solidFill>
                  </a:tcPr>
                </a:tc>
                <a:tc>
                  <a:txBody>
                    <a:bodyPr/>
                    <a:lstStyle/>
                    <a:p>
                      <a:pPr algn="ctr"/>
                      <a:r>
                        <a:rPr lang="en-IN" sz="1400" i="0" dirty="0" smtClean="0">
                          <a:latin typeface="Times New Roman" panose="02020603050405020304" pitchFamily="18" charset="0"/>
                          <a:cs typeface="Times New Roman" panose="02020603050405020304" pitchFamily="18" charset="0"/>
                        </a:rPr>
                        <a:t>CHESS</a:t>
                      </a:r>
                      <a:endParaRPr lang="en-IN" sz="1400" i="0" dirty="0">
                        <a:latin typeface="Times New Roman" panose="02020603050405020304" pitchFamily="18" charset="0"/>
                        <a:cs typeface="Times New Roman" panose="02020603050405020304" pitchFamily="18" charset="0"/>
                      </a:endParaRPr>
                    </a:p>
                  </a:txBody>
                  <a:tcPr marT="34290" marB="34290">
                    <a:solidFill>
                      <a:schemeClr val="tx2">
                        <a:lumMod val="20000"/>
                        <a:lumOff val="80000"/>
                      </a:schemeClr>
                    </a:solidFill>
                  </a:tcPr>
                </a:tc>
                <a:extLst>
                  <a:ext uri="{0D108BD9-81ED-4DB2-BD59-A6C34878D82A}">
                    <a16:rowId xmlns="" xmlns:a16="http://schemas.microsoft.com/office/drawing/2014/main" val="3310839620"/>
                  </a:ext>
                </a:extLst>
              </a:tr>
              <a:tr h="28384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smtClean="0">
                          <a:latin typeface="Times New Roman" panose="02020603050405020304" pitchFamily="18" charset="0"/>
                          <a:cs typeface="Times New Roman" panose="02020603050405020304" pitchFamily="18" charset="0"/>
                        </a:rPr>
                        <a:t>SHUTTLE BADMINTON</a:t>
                      </a:r>
                    </a:p>
                  </a:txBody>
                  <a:tcPr marT="34290" marB="34290">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smtClean="0">
                          <a:latin typeface="Times New Roman" panose="02020603050405020304" pitchFamily="18" charset="0"/>
                          <a:cs typeface="Times New Roman" panose="02020603050405020304" pitchFamily="18" charset="0"/>
                        </a:rPr>
                        <a:t>KARATE</a:t>
                      </a:r>
                    </a:p>
                  </a:txBody>
                  <a:tcPr marT="34290" marB="34290">
                    <a:solidFill>
                      <a:schemeClr val="tx2">
                        <a:lumMod val="20000"/>
                        <a:lumOff val="80000"/>
                      </a:schemeClr>
                    </a:solidFill>
                  </a:tcPr>
                </a:tc>
                <a:extLst>
                  <a:ext uri="{0D108BD9-81ED-4DB2-BD59-A6C34878D82A}">
                    <a16:rowId xmlns="" xmlns:a16="http://schemas.microsoft.com/office/drawing/2014/main" val="2638575162"/>
                  </a:ext>
                </a:extLst>
              </a:tr>
              <a:tr h="2781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smtClean="0">
                          <a:latin typeface="Times New Roman" panose="02020603050405020304" pitchFamily="18" charset="0"/>
                          <a:cs typeface="Times New Roman" panose="02020603050405020304" pitchFamily="18" charset="0"/>
                        </a:rPr>
                        <a:t>CRICKET</a:t>
                      </a:r>
                    </a:p>
                  </a:txBody>
                  <a:tcPr marT="34290" marB="34290">
                    <a:solidFill>
                      <a:schemeClr val="tx2">
                        <a:lumMod val="20000"/>
                        <a:lumOff val="80000"/>
                      </a:schemeClr>
                    </a:solidFill>
                  </a:tcPr>
                </a:tc>
                <a:tc>
                  <a:txBody>
                    <a:bodyPr/>
                    <a:lstStyle/>
                    <a:p>
                      <a:pPr algn="ctr"/>
                      <a:endParaRPr lang="en-IN" sz="1400" i="0" dirty="0">
                        <a:latin typeface="Times New Roman" panose="02020603050405020304" pitchFamily="18" charset="0"/>
                        <a:cs typeface="Times New Roman" panose="02020603050405020304" pitchFamily="18" charset="0"/>
                      </a:endParaRPr>
                    </a:p>
                  </a:txBody>
                  <a:tcPr marT="34290" marB="34290">
                    <a:solidFill>
                      <a:schemeClr val="tx2">
                        <a:lumMod val="20000"/>
                        <a:lumOff val="80000"/>
                      </a:schemeClr>
                    </a:solidFill>
                  </a:tcPr>
                </a:tc>
                <a:extLst>
                  <a:ext uri="{0D108BD9-81ED-4DB2-BD59-A6C34878D82A}">
                    <a16:rowId xmlns="" xmlns:a16="http://schemas.microsoft.com/office/drawing/2014/main" val="1785326937"/>
                  </a:ext>
                </a:extLst>
              </a:tr>
              <a:tr h="2781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smtClean="0">
                          <a:latin typeface="Times New Roman" panose="02020603050405020304" pitchFamily="18" charset="0"/>
                          <a:cs typeface="Times New Roman" panose="02020603050405020304" pitchFamily="18" charset="0"/>
                        </a:rPr>
                        <a:t> FOOTBALL</a:t>
                      </a:r>
                    </a:p>
                  </a:txBody>
                  <a:tcPr marT="34290" marB="34290">
                    <a:solidFill>
                      <a:schemeClr val="tx2">
                        <a:lumMod val="20000"/>
                        <a:lumOff val="80000"/>
                      </a:schemeClr>
                    </a:solidFill>
                  </a:tcPr>
                </a:tc>
                <a:tc>
                  <a:txBody>
                    <a:bodyPr/>
                    <a:lstStyle/>
                    <a:p>
                      <a:pPr algn="ctr"/>
                      <a:endParaRPr lang="en-IN" sz="1400" i="0" dirty="0">
                        <a:latin typeface="Times New Roman" panose="02020603050405020304" pitchFamily="18" charset="0"/>
                        <a:cs typeface="Times New Roman" panose="02020603050405020304" pitchFamily="18" charset="0"/>
                      </a:endParaRPr>
                    </a:p>
                  </a:txBody>
                  <a:tcPr marT="34290" marB="34290">
                    <a:solidFill>
                      <a:schemeClr val="tx2">
                        <a:lumMod val="20000"/>
                        <a:lumOff val="80000"/>
                      </a:schemeClr>
                    </a:solidFill>
                  </a:tcPr>
                </a:tc>
                <a:extLst>
                  <a:ext uri="{0D108BD9-81ED-4DB2-BD59-A6C34878D82A}">
                    <a16:rowId xmlns="" xmlns:a16="http://schemas.microsoft.com/office/drawing/2014/main" val="2979642643"/>
                  </a:ext>
                </a:extLst>
              </a:tr>
              <a:tr h="27813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0" dirty="0" smtClean="0">
                          <a:latin typeface="Times New Roman" panose="02020603050405020304" pitchFamily="18" charset="0"/>
                          <a:cs typeface="Times New Roman" panose="02020603050405020304" pitchFamily="18" charset="0"/>
                        </a:rPr>
                        <a:t>THROW BALL</a:t>
                      </a:r>
                    </a:p>
                  </a:txBody>
                  <a:tcPr marT="34290" marB="34290">
                    <a:solidFill>
                      <a:schemeClr val="tx2">
                        <a:lumMod val="20000"/>
                        <a:lumOff val="80000"/>
                      </a:schemeClr>
                    </a:solidFill>
                  </a:tcPr>
                </a:tc>
                <a:tc>
                  <a:txBody>
                    <a:bodyPr/>
                    <a:lstStyle/>
                    <a:p>
                      <a:pPr algn="ctr"/>
                      <a:endParaRPr lang="en-IN" sz="1400" i="0" dirty="0">
                        <a:latin typeface="Times New Roman" panose="02020603050405020304" pitchFamily="18" charset="0"/>
                        <a:cs typeface="Times New Roman" panose="02020603050405020304" pitchFamily="18" charset="0"/>
                      </a:endParaRPr>
                    </a:p>
                  </a:txBody>
                  <a:tcPr marT="34290" marB="34290">
                    <a:solidFill>
                      <a:schemeClr val="tx2">
                        <a:lumMod val="20000"/>
                        <a:lumOff val="80000"/>
                      </a:schemeClr>
                    </a:solidFill>
                  </a:tcPr>
                </a:tc>
                <a:extLst>
                  <a:ext uri="{0D108BD9-81ED-4DB2-BD59-A6C34878D82A}">
                    <a16:rowId xmlns="" xmlns:a16="http://schemas.microsoft.com/office/drawing/2014/main" val="3950013542"/>
                  </a:ext>
                </a:extLst>
              </a:tr>
            </a:tbl>
          </a:graphicData>
        </a:graphic>
      </p:graphicFrame>
    </p:spTree>
    <p:extLst>
      <p:ext uri="{BB962C8B-B14F-4D97-AF65-F5344CB8AC3E}">
        <p14:creationId xmlns:p14="http://schemas.microsoft.com/office/powerpoint/2010/main" val="18467421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ChangeArrowheads="1"/>
          </p:cNvSpPr>
          <p:nvPr/>
        </p:nvSpPr>
        <p:spPr bwMode="auto">
          <a:xfrm>
            <a:off x="2407659" y="53244"/>
            <a:ext cx="4328684"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u="sng" strike="noStrike" cap="none" normalizeH="0" baseline="0" dirty="0">
                <a:ln>
                  <a:noFill/>
                </a:ln>
                <a:solidFill>
                  <a:srgbClr val="000000"/>
                </a:solidFill>
                <a:effectLst/>
                <a:latin typeface="Copperplate Gothic Bold" panose="020E0705020206020404" pitchFamily="34" charset="0"/>
                <a:ea typeface="Times New Roman" pitchFamily="18" charset="0"/>
                <a:cs typeface="Times New Roman" pitchFamily="18" charset="0"/>
              </a:rPr>
              <a:t>SPORTS PARTICIPATION</a:t>
            </a:r>
            <a:endParaRPr kumimoji="0" lang="en-US" sz="2000" b="0" u="none" strike="noStrike" cap="none" normalizeH="0" baseline="0" dirty="0">
              <a:ln>
                <a:noFill/>
              </a:ln>
              <a:solidFill>
                <a:schemeClr val="tx1"/>
              </a:solidFill>
              <a:effectLst/>
              <a:latin typeface="Copperplate Gothic Bold" panose="020E0705020206020404" pitchFamily="34" charset="0"/>
              <a:cs typeface="Arial" pitchFamily="34" charset="0"/>
            </a:endParaRPr>
          </a:p>
        </p:txBody>
      </p:sp>
      <p:sp>
        <p:nvSpPr>
          <p:cNvPr id="23554" name="Rectangle 2"/>
          <p:cNvSpPr>
            <a:spLocks noChangeArrowheads="1"/>
          </p:cNvSpPr>
          <p:nvPr/>
        </p:nvSpPr>
        <p:spPr bwMode="auto">
          <a:xfrm>
            <a:off x="533400" y="430828"/>
            <a:ext cx="80772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Team &amp;individual participation in </a:t>
            </a:r>
            <a:r>
              <a:rPr lang="en-US" sz="1600" b="1" dirty="0" smtClean="0">
                <a:solidFill>
                  <a:srgbClr val="000000"/>
                </a:solidFill>
                <a:latin typeface="Times New Roman" pitchFamily="18" charset="0"/>
                <a:ea typeface="Times New Roman" pitchFamily="18" charset="0"/>
                <a:cs typeface="Times New Roman" pitchFamily="18" charset="0"/>
              </a:rPr>
              <a:t>Bangalore</a:t>
            </a:r>
            <a:r>
              <a:rPr kumimoji="0" lang="en-US" sz="1600" b="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1600" b="1"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University Inter Collegiate, state, national Tournaments &amp; selections </a:t>
            </a:r>
            <a:r>
              <a:rPr kumimoji="0" lang="en-US" sz="1600" b="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-2023-24</a:t>
            </a:r>
            <a:endParaRPr kumimoji="0" lang="en-US" sz="1100" b="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005469641"/>
              </p:ext>
            </p:extLst>
          </p:nvPr>
        </p:nvGraphicFramePr>
        <p:xfrm>
          <a:off x="1066800" y="1200150"/>
          <a:ext cx="6309836" cy="1501351"/>
        </p:xfrm>
        <a:graphic>
          <a:graphicData uri="http://schemas.openxmlformats.org/drawingml/2006/table">
            <a:tbl>
              <a:tblPr/>
              <a:tblGrid>
                <a:gridCol w="656272">
                  <a:extLst>
                    <a:ext uri="{9D8B030D-6E8A-4147-A177-3AD203B41FA5}">
                      <a16:colId xmlns="" xmlns:a16="http://schemas.microsoft.com/office/drawing/2014/main" val="20000"/>
                    </a:ext>
                  </a:extLst>
                </a:gridCol>
                <a:gridCol w="2212092">
                  <a:extLst>
                    <a:ext uri="{9D8B030D-6E8A-4147-A177-3AD203B41FA5}">
                      <a16:colId xmlns="" xmlns:a16="http://schemas.microsoft.com/office/drawing/2014/main" val="20001"/>
                    </a:ext>
                  </a:extLst>
                </a:gridCol>
                <a:gridCol w="1384072">
                  <a:extLst>
                    <a:ext uri="{9D8B030D-6E8A-4147-A177-3AD203B41FA5}">
                      <a16:colId xmlns="" xmlns:a16="http://schemas.microsoft.com/office/drawing/2014/main" val="20002"/>
                    </a:ext>
                  </a:extLst>
                </a:gridCol>
                <a:gridCol w="2057400">
                  <a:extLst>
                    <a:ext uri="{9D8B030D-6E8A-4147-A177-3AD203B41FA5}">
                      <a16:colId xmlns="" xmlns:a16="http://schemas.microsoft.com/office/drawing/2014/main" val="20003"/>
                    </a:ext>
                  </a:extLst>
                </a:gridCol>
              </a:tblGrid>
              <a:tr h="244187">
                <a:tc>
                  <a:txBody>
                    <a:bodyPr/>
                    <a:lstStyle/>
                    <a:p>
                      <a:pPr marL="0" marR="0" algn="ctr">
                        <a:lnSpc>
                          <a:spcPct val="115000"/>
                        </a:lnSpc>
                        <a:spcBef>
                          <a:spcPts val="0"/>
                        </a:spcBef>
                        <a:spcAft>
                          <a:spcPts val="0"/>
                        </a:spcAft>
                      </a:pPr>
                      <a:r>
                        <a:rPr lang="en-US" sz="1100" i="1" dirty="0">
                          <a:solidFill>
                            <a:srgbClr val="000000"/>
                          </a:solidFill>
                          <a:latin typeface="Times New Roman"/>
                          <a:ea typeface="Times New Roman"/>
                          <a:cs typeface="Times New Roman"/>
                        </a:rPr>
                        <a:t>Sl. No.</a:t>
                      </a:r>
                      <a:endParaRPr lang="en-US" sz="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lnSpc>
                          <a:spcPct val="115000"/>
                        </a:lnSpc>
                        <a:spcBef>
                          <a:spcPts val="0"/>
                        </a:spcBef>
                        <a:spcAft>
                          <a:spcPts val="0"/>
                        </a:spcAft>
                      </a:pPr>
                      <a:r>
                        <a:rPr lang="en-US" sz="1100" i="1" dirty="0">
                          <a:solidFill>
                            <a:srgbClr val="000000"/>
                          </a:solidFill>
                          <a:latin typeface="Times New Roman"/>
                          <a:ea typeface="Times New Roman"/>
                          <a:cs typeface="Times New Roman"/>
                        </a:rPr>
                        <a:t>GAME /EVENT</a:t>
                      </a:r>
                      <a:endParaRPr lang="en-US" sz="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lnSpc>
                          <a:spcPct val="115000"/>
                        </a:lnSpc>
                        <a:spcBef>
                          <a:spcPts val="0"/>
                        </a:spcBef>
                        <a:spcAft>
                          <a:spcPts val="0"/>
                        </a:spcAft>
                      </a:pPr>
                      <a:r>
                        <a:rPr lang="en-US" sz="1100" i="1" dirty="0" smtClean="0">
                          <a:solidFill>
                            <a:srgbClr val="000000"/>
                          </a:solidFill>
                          <a:latin typeface="Times New Roman"/>
                          <a:ea typeface="Times New Roman"/>
                          <a:cs typeface="Times New Roman"/>
                        </a:rPr>
                        <a:t>MEN Team</a:t>
                      </a:r>
                      <a:endParaRPr lang="en-US" sz="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lnSpc>
                          <a:spcPct val="115000"/>
                        </a:lnSpc>
                        <a:spcBef>
                          <a:spcPts val="0"/>
                        </a:spcBef>
                        <a:spcAft>
                          <a:spcPts val="0"/>
                        </a:spcAft>
                      </a:pPr>
                      <a:r>
                        <a:rPr lang="en-US" sz="1100" i="1" dirty="0" smtClean="0">
                          <a:solidFill>
                            <a:srgbClr val="000000"/>
                          </a:solidFill>
                          <a:latin typeface="Times New Roman"/>
                          <a:ea typeface="Times New Roman"/>
                          <a:cs typeface="Times New Roman"/>
                        </a:rPr>
                        <a:t>WOMEN team</a:t>
                      </a:r>
                      <a:endParaRPr lang="en-US" sz="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 xmlns:a16="http://schemas.microsoft.com/office/drawing/2014/main" val="10000"/>
                  </a:ext>
                </a:extLst>
              </a:tr>
              <a:tr h="244187">
                <a:tc>
                  <a:txBody>
                    <a:bodyPr/>
                    <a:lstStyle/>
                    <a:p>
                      <a:pPr marL="0" marR="0" algn="ctr">
                        <a:lnSpc>
                          <a:spcPct val="115000"/>
                        </a:lnSpc>
                        <a:spcBef>
                          <a:spcPts val="0"/>
                        </a:spcBef>
                        <a:spcAft>
                          <a:spcPts val="0"/>
                        </a:spcAft>
                      </a:pPr>
                      <a:r>
                        <a:rPr lang="en-US" sz="1100" i="1" dirty="0" smtClean="0">
                          <a:solidFill>
                            <a:srgbClr val="000000"/>
                          </a:solidFill>
                          <a:latin typeface="Times New Roman"/>
                          <a:ea typeface="Times New Roman"/>
                          <a:cs typeface="Times New Roman"/>
                        </a:rPr>
                        <a:t>01</a:t>
                      </a:r>
                      <a:endParaRPr lang="en-US" sz="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ctr">
                        <a:lnSpc>
                          <a:spcPct val="115000"/>
                        </a:lnSpc>
                        <a:spcBef>
                          <a:spcPts val="0"/>
                        </a:spcBef>
                        <a:spcAft>
                          <a:spcPts val="0"/>
                        </a:spcAft>
                      </a:pPr>
                      <a:r>
                        <a:rPr lang="en-US" sz="1100" i="1" dirty="0">
                          <a:solidFill>
                            <a:srgbClr val="000000"/>
                          </a:solidFill>
                          <a:latin typeface="Times New Roman"/>
                          <a:ea typeface="Times New Roman"/>
                          <a:cs typeface="Times New Roman"/>
                        </a:rPr>
                        <a:t>Athletics</a:t>
                      </a:r>
                      <a:endParaRPr lang="en-US" sz="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ctr">
                        <a:lnSpc>
                          <a:spcPct val="115000"/>
                        </a:lnSpc>
                        <a:spcBef>
                          <a:spcPts val="0"/>
                        </a:spcBef>
                        <a:spcAft>
                          <a:spcPts val="0"/>
                        </a:spcAft>
                        <a:buFont typeface="Wingdings" pitchFamily="2" charset="2"/>
                        <a:buChar char="ü"/>
                      </a:pPr>
                      <a:r>
                        <a:rPr lang="en-US" sz="1100" b="1" dirty="0">
                          <a:latin typeface="Calibri"/>
                          <a:ea typeface="Times New Roman"/>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ctr">
                        <a:lnSpc>
                          <a:spcPct val="115000"/>
                        </a:lnSpc>
                        <a:spcBef>
                          <a:spcPts val="0"/>
                        </a:spcBef>
                        <a:spcAft>
                          <a:spcPts val="0"/>
                        </a:spcAft>
                        <a:buFont typeface="Wingdings" pitchFamily="2" charset="2"/>
                        <a:buChar char="ü"/>
                      </a:pPr>
                      <a:r>
                        <a:rPr lang="en-US" sz="1100" b="1" dirty="0">
                          <a:latin typeface="Calibri"/>
                          <a:ea typeface="Times New Roman"/>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7"/>
                  </a:ext>
                </a:extLst>
              </a:tr>
              <a:tr h="244187">
                <a:tc>
                  <a:txBody>
                    <a:bodyPr/>
                    <a:lstStyle/>
                    <a:p>
                      <a:pPr marL="0" marR="0" algn="ctr">
                        <a:lnSpc>
                          <a:spcPct val="115000"/>
                        </a:lnSpc>
                        <a:spcBef>
                          <a:spcPts val="0"/>
                        </a:spcBef>
                        <a:spcAft>
                          <a:spcPts val="0"/>
                        </a:spcAft>
                      </a:pPr>
                      <a:r>
                        <a:rPr lang="en-US" sz="800" dirty="0" smtClean="0">
                          <a:latin typeface="Calibri"/>
                          <a:ea typeface="Times New Roman"/>
                          <a:cs typeface="Times New Roman"/>
                        </a:rPr>
                        <a:t>02</a:t>
                      </a:r>
                      <a:endParaRPr lang="en-US" sz="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ctr">
                        <a:lnSpc>
                          <a:spcPct val="115000"/>
                        </a:lnSpc>
                        <a:spcBef>
                          <a:spcPts val="0"/>
                        </a:spcBef>
                        <a:spcAft>
                          <a:spcPts val="0"/>
                        </a:spcAft>
                      </a:pPr>
                      <a:r>
                        <a:rPr lang="en-US" sz="800" dirty="0" smtClean="0">
                          <a:latin typeface="Calibri"/>
                          <a:ea typeface="Times New Roman"/>
                          <a:cs typeface="Times New Roman"/>
                        </a:rPr>
                        <a:t>Karate</a:t>
                      </a:r>
                      <a:endParaRPr lang="en-US" sz="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ctr">
                        <a:lnSpc>
                          <a:spcPct val="115000"/>
                        </a:lnSpc>
                        <a:spcBef>
                          <a:spcPts val="0"/>
                        </a:spcBef>
                        <a:spcAft>
                          <a:spcPts val="0"/>
                        </a:spcAft>
                        <a:buFont typeface="Wingdings" pitchFamily="2" charset="2"/>
                        <a:buChar char="ü"/>
                      </a:pPr>
                      <a:endParaRPr lang="en-US" sz="11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285750" marR="0" indent="-285750" algn="ctr">
                        <a:lnSpc>
                          <a:spcPct val="115000"/>
                        </a:lnSpc>
                        <a:spcBef>
                          <a:spcPts val="0"/>
                        </a:spcBef>
                        <a:spcAft>
                          <a:spcPts val="0"/>
                        </a:spcAft>
                        <a:buFont typeface="Wingdings" pitchFamily="2" charset="2"/>
                        <a:buChar char="ü"/>
                      </a:pPr>
                      <a:r>
                        <a:rPr lang="en-US" sz="1100" b="1" dirty="0" smtClean="0">
                          <a:latin typeface="Calibri"/>
                          <a:ea typeface="Times New Roman"/>
                          <a:cs typeface="Times New Roman"/>
                        </a:rPr>
                        <a:t>.</a:t>
                      </a:r>
                      <a:endParaRPr lang="en-US" sz="11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10"/>
                  </a:ext>
                </a:extLst>
              </a:tr>
              <a:tr h="244187">
                <a:tc>
                  <a:txBody>
                    <a:bodyPr/>
                    <a:lstStyle/>
                    <a:p>
                      <a:pPr marL="0" marR="0" algn="ctr">
                        <a:lnSpc>
                          <a:spcPct val="115000"/>
                        </a:lnSpc>
                        <a:spcBef>
                          <a:spcPts val="0"/>
                        </a:spcBef>
                        <a:spcAft>
                          <a:spcPts val="0"/>
                        </a:spcAft>
                      </a:pPr>
                      <a:r>
                        <a:rPr lang="en-US" sz="800" dirty="0" smtClean="0">
                          <a:latin typeface="Calibri"/>
                          <a:ea typeface="Times New Roman"/>
                          <a:cs typeface="Times New Roman"/>
                        </a:rPr>
                        <a:t>03</a:t>
                      </a:r>
                      <a:endParaRPr lang="en-US" sz="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800" dirty="0" smtClean="0">
                          <a:latin typeface="Calibri"/>
                          <a:ea typeface="Times New Roman"/>
                          <a:cs typeface="Times New Roman"/>
                        </a:rPr>
                        <a:t>HAND</a:t>
                      </a:r>
                      <a:r>
                        <a:rPr lang="en-US" sz="800" baseline="0" dirty="0" smtClean="0">
                          <a:latin typeface="Calibri"/>
                          <a:ea typeface="Times New Roman"/>
                          <a:cs typeface="Times New Roman"/>
                        </a:rPr>
                        <a:t> BALL</a:t>
                      </a:r>
                      <a:endParaRPr lang="en-US" sz="800" dirty="0" smtClean="0">
                        <a:latin typeface="Calibri"/>
                        <a:ea typeface="Times New Roman"/>
                        <a:cs typeface="Times New Roman"/>
                      </a:endParaRPr>
                    </a:p>
                    <a:p>
                      <a:pPr marL="0" marR="0" algn="ctr">
                        <a:lnSpc>
                          <a:spcPct val="115000"/>
                        </a:lnSpc>
                        <a:spcBef>
                          <a:spcPts val="0"/>
                        </a:spcBef>
                        <a:spcAft>
                          <a:spcPts val="0"/>
                        </a:spcAft>
                      </a:pPr>
                      <a:endParaRPr lang="en-US" sz="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171450" marR="0" indent="-171450" algn="ctr">
                        <a:lnSpc>
                          <a:spcPct val="115000"/>
                        </a:lnSpc>
                        <a:spcBef>
                          <a:spcPts val="0"/>
                        </a:spcBef>
                        <a:spcAft>
                          <a:spcPts val="0"/>
                        </a:spcAft>
                        <a:buFont typeface="Wingdings" pitchFamily="2" charset="2"/>
                        <a:buChar char="ü"/>
                      </a:pPr>
                      <a:r>
                        <a:rPr lang="en-US" sz="1100" b="0" dirty="0" smtClean="0">
                          <a:latin typeface="Calibri"/>
                          <a:ea typeface="Times New Roman"/>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171450" marR="0" indent="-171450" algn="ctr">
                        <a:lnSpc>
                          <a:spcPct val="115000"/>
                        </a:lnSpc>
                        <a:spcBef>
                          <a:spcPts val="0"/>
                        </a:spcBef>
                        <a:spcAft>
                          <a:spcPts val="0"/>
                        </a:spcAft>
                        <a:buFont typeface="Wingdings" panose="05000000000000000000" pitchFamily="2" charset="2"/>
                        <a:buChar char="ü"/>
                      </a:pPr>
                      <a:r>
                        <a:rPr lang="en-US" sz="1100" b="1" dirty="0" smtClean="0">
                          <a:latin typeface="Calibri"/>
                          <a:ea typeface="Times New Roman"/>
                          <a:cs typeface="Times New Roman"/>
                        </a:rPr>
                        <a:t> </a:t>
                      </a:r>
                      <a:endParaRPr lang="en-US" sz="11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631123085"/>
                  </a:ext>
                </a:extLst>
              </a:tr>
              <a:tr h="244187">
                <a:tc>
                  <a:txBody>
                    <a:bodyPr/>
                    <a:lstStyle/>
                    <a:p>
                      <a:pPr marL="0" marR="0" algn="ctr">
                        <a:lnSpc>
                          <a:spcPct val="115000"/>
                        </a:lnSpc>
                        <a:spcBef>
                          <a:spcPts val="0"/>
                        </a:spcBef>
                        <a:spcAft>
                          <a:spcPts val="0"/>
                        </a:spcAft>
                      </a:pPr>
                      <a:r>
                        <a:rPr lang="en-US" sz="800" dirty="0" smtClean="0">
                          <a:latin typeface="Calibri"/>
                          <a:ea typeface="Times New Roman"/>
                          <a:cs typeface="Times New Roman"/>
                        </a:rPr>
                        <a:t>04</a:t>
                      </a:r>
                      <a:endParaRPr lang="en-US" sz="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ctr">
                        <a:lnSpc>
                          <a:spcPct val="115000"/>
                        </a:lnSpc>
                        <a:spcBef>
                          <a:spcPts val="0"/>
                        </a:spcBef>
                        <a:spcAft>
                          <a:spcPts val="0"/>
                        </a:spcAft>
                      </a:pPr>
                      <a:endParaRPr lang="en-US" sz="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ctr">
                        <a:lnSpc>
                          <a:spcPct val="115000"/>
                        </a:lnSpc>
                        <a:spcBef>
                          <a:spcPts val="0"/>
                        </a:spcBef>
                        <a:spcAft>
                          <a:spcPts val="0"/>
                        </a:spcAft>
                        <a:buFont typeface="Wingdings" pitchFamily="2" charset="2"/>
                        <a:buNone/>
                      </a:pPr>
                      <a:endParaRPr lang="en-US" sz="1100" b="0" dirty="0" smtClean="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indent="0" algn="ctr">
                        <a:lnSpc>
                          <a:spcPct val="115000"/>
                        </a:lnSpc>
                        <a:spcBef>
                          <a:spcPts val="0"/>
                        </a:spcBef>
                        <a:spcAft>
                          <a:spcPts val="0"/>
                        </a:spcAft>
                        <a:buFont typeface="Wingdings" pitchFamily="2" charset="2"/>
                        <a:buNone/>
                      </a:pPr>
                      <a:endParaRPr lang="en-US" sz="1100" b="1" dirty="0" smtClean="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244187">
                <a:tc>
                  <a:txBody>
                    <a:bodyPr/>
                    <a:lstStyle/>
                    <a:p>
                      <a:pPr marL="0" marR="0" algn="ctr">
                        <a:lnSpc>
                          <a:spcPct val="115000"/>
                        </a:lnSpc>
                        <a:spcBef>
                          <a:spcPts val="0"/>
                        </a:spcBef>
                        <a:spcAft>
                          <a:spcPts val="0"/>
                        </a:spcAft>
                      </a:pPr>
                      <a:r>
                        <a:rPr lang="en-US" sz="800" dirty="0" smtClean="0">
                          <a:latin typeface="Calibri"/>
                          <a:ea typeface="Times New Roman"/>
                          <a:cs typeface="Times New Roman"/>
                        </a:rPr>
                        <a:t>05</a:t>
                      </a:r>
                      <a:endParaRPr lang="en-US" sz="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ctr">
                        <a:lnSpc>
                          <a:spcPct val="115000"/>
                        </a:lnSpc>
                        <a:spcBef>
                          <a:spcPts val="0"/>
                        </a:spcBef>
                        <a:spcAft>
                          <a:spcPts val="0"/>
                        </a:spcAft>
                      </a:pPr>
                      <a:endParaRPr lang="en-US" sz="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ctr">
                        <a:lnSpc>
                          <a:spcPct val="115000"/>
                        </a:lnSpc>
                        <a:spcBef>
                          <a:spcPts val="0"/>
                        </a:spcBef>
                        <a:spcAft>
                          <a:spcPts val="0"/>
                        </a:spcAft>
                        <a:buFont typeface="Wingdings" pitchFamily="2" charset="2"/>
                        <a:buChar char="ü"/>
                      </a:pPr>
                      <a:endParaRPr lang="en-US" sz="1100" b="0" dirty="0" smtClean="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ctr">
                        <a:lnSpc>
                          <a:spcPct val="115000"/>
                        </a:lnSpc>
                        <a:spcBef>
                          <a:spcPts val="0"/>
                        </a:spcBef>
                        <a:spcAft>
                          <a:spcPts val="0"/>
                        </a:spcAft>
                        <a:buFont typeface="Wingdings" pitchFamily="2" charset="2"/>
                        <a:buNone/>
                      </a:pPr>
                      <a:endParaRPr lang="en-US" sz="1100" b="1"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bl>
          </a:graphicData>
        </a:graphic>
      </p:graphicFrame>
    </p:spTree>
    <p:extLst>
      <p:ext uri="{BB962C8B-B14F-4D97-AF65-F5344CB8AC3E}">
        <p14:creationId xmlns:p14="http://schemas.microsoft.com/office/powerpoint/2010/main" val="23710071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27080915"/>
              </p:ext>
            </p:extLst>
          </p:nvPr>
        </p:nvGraphicFramePr>
        <p:xfrm>
          <a:off x="219919" y="682907"/>
          <a:ext cx="8695480" cy="4029861"/>
        </p:xfrm>
        <a:graphic>
          <a:graphicData uri="http://schemas.openxmlformats.org/drawingml/2006/table">
            <a:tbl>
              <a:tblPr firstRow="1" bandRow="1">
                <a:tableStyleId>{5C22544A-7EE6-4342-B048-85BDC9FD1C3A}</a:tableStyleId>
              </a:tblPr>
              <a:tblGrid>
                <a:gridCol w="991590">
                  <a:extLst>
                    <a:ext uri="{9D8B030D-6E8A-4147-A177-3AD203B41FA5}">
                      <a16:colId xmlns="" xmlns:a16="http://schemas.microsoft.com/office/drawing/2014/main" val="430357321"/>
                    </a:ext>
                  </a:extLst>
                </a:gridCol>
                <a:gridCol w="1525522">
                  <a:extLst>
                    <a:ext uri="{9D8B030D-6E8A-4147-A177-3AD203B41FA5}">
                      <a16:colId xmlns="" xmlns:a16="http://schemas.microsoft.com/office/drawing/2014/main" val="30390724"/>
                    </a:ext>
                  </a:extLst>
                </a:gridCol>
                <a:gridCol w="1906903">
                  <a:extLst>
                    <a:ext uri="{9D8B030D-6E8A-4147-A177-3AD203B41FA5}">
                      <a16:colId xmlns="" xmlns:a16="http://schemas.microsoft.com/office/drawing/2014/main" val="3513814480"/>
                    </a:ext>
                  </a:extLst>
                </a:gridCol>
                <a:gridCol w="1130166">
                  <a:extLst>
                    <a:ext uri="{9D8B030D-6E8A-4147-A177-3AD203B41FA5}">
                      <a16:colId xmlns="" xmlns:a16="http://schemas.microsoft.com/office/drawing/2014/main" val="1821176792"/>
                    </a:ext>
                  </a:extLst>
                </a:gridCol>
                <a:gridCol w="1310668">
                  <a:extLst>
                    <a:ext uri="{9D8B030D-6E8A-4147-A177-3AD203B41FA5}">
                      <a16:colId xmlns="" xmlns:a16="http://schemas.microsoft.com/office/drawing/2014/main" val="3629818011"/>
                    </a:ext>
                  </a:extLst>
                </a:gridCol>
                <a:gridCol w="1830631">
                  <a:extLst>
                    <a:ext uri="{9D8B030D-6E8A-4147-A177-3AD203B41FA5}">
                      <a16:colId xmlns="" xmlns:a16="http://schemas.microsoft.com/office/drawing/2014/main" val="349935201"/>
                    </a:ext>
                  </a:extLst>
                </a:gridCol>
              </a:tblGrid>
              <a:tr h="427540">
                <a:tc>
                  <a:txBody>
                    <a:bodyPr/>
                    <a:lstStyle/>
                    <a:p>
                      <a:r>
                        <a:rPr lang="en-IN" sz="1400" dirty="0" smtClean="0"/>
                        <a:t>Date</a:t>
                      </a:r>
                      <a:endParaRPr lang="en-IN"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dirty="0" smtClean="0"/>
                        <a:t>Tournaments</a:t>
                      </a:r>
                      <a:endParaRPr lang="en-IN" sz="1400" baseline="0" dirty="0" smtClean="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dirty="0" smtClean="0"/>
                        <a:t>Organised</a:t>
                      </a:r>
                      <a:r>
                        <a:rPr lang="en-IN" sz="1400" baseline="0" dirty="0" smtClean="0"/>
                        <a:t> By</a:t>
                      </a:r>
                      <a:endParaRPr lang="en-IN"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dirty="0" smtClean="0"/>
                        <a:t>Event</a:t>
                      </a:r>
                      <a:endParaRPr lang="en-IN"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dirty="0" smtClean="0"/>
                        <a:t>Result </a:t>
                      </a:r>
                      <a:endParaRPr lang="en-IN"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IN" sz="1400" dirty="0" smtClean="0"/>
                        <a:t>Participant</a:t>
                      </a:r>
                      <a:endParaRPr lang="en-IN"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241646633"/>
                  </a:ext>
                </a:extLst>
              </a:tr>
              <a:tr h="361762">
                <a:tc>
                  <a:txBody>
                    <a:bodyPr/>
                    <a:lstStyle/>
                    <a:p>
                      <a:r>
                        <a:rPr lang="en-IN" sz="1100" b="1" dirty="0" smtClean="0">
                          <a:latin typeface="Arial" panose="020B0604020202020204" pitchFamily="34" charset="0"/>
                          <a:cs typeface="Arial" panose="020B0604020202020204" pitchFamily="34" charset="0"/>
                        </a:rPr>
                        <a:t>JULY</a:t>
                      </a:r>
                      <a:r>
                        <a:rPr lang="en-IN" sz="1100" b="1" baseline="0" dirty="0" smtClean="0">
                          <a:latin typeface="Arial" panose="020B0604020202020204" pitchFamily="34" charset="0"/>
                          <a:cs typeface="Arial" panose="020B0604020202020204" pitchFamily="34" charset="0"/>
                        </a:rPr>
                        <a:t> 19.2023</a:t>
                      </a: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Arial" panose="020B0604020202020204" pitchFamily="34" charset="0"/>
                          <a:cs typeface="Arial" panose="020B0604020202020204" pitchFamily="34" charset="0"/>
                        </a:rPr>
                        <a:t>10 meters air rifle event</a:t>
                      </a: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r>
                        <a:rPr lang="en-IN" sz="1100" b="1" dirty="0" smtClean="0">
                          <a:latin typeface="Arial" panose="020B0604020202020204" pitchFamily="34" charset="0"/>
                          <a:cs typeface="Arial" panose="020B0604020202020204" pitchFamily="34" charset="0"/>
                        </a:rPr>
                        <a:t>TIRUVANANTAPURAM DIRECTORATE</a:t>
                      </a: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r>
                        <a:rPr lang="en-IN" sz="1100" b="1" dirty="0" smtClean="0">
                          <a:latin typeface="Arial" panose="020B0604020202020204" pitchFamily="34" charset="0"/>
                          <a:cs typeface="Arial" panose="020B0604020202020204" pitchFamily="34" charset="0"/>
                        </a:rPr>
                        <a:t>SHOOTING</a:t>
                      </a: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r>
                        <a:rPr lang="en-IN" sz="1100" b="1" dirty="0" smtClean="0">
                          <a:latin typeface="Arial" panose="020B0604020202020204" pitchFamily="34" charset="0"/>
                          <a:cs typeface="Arial" panose="020B0604020202020204" pitchFamily="34" charset="0"/>
                        </a:rPr>
                        <a:t>SILVER</a:t>
                      </a:r>
                      <a:r>
                        <a:rPr lang="en-IN" sz="1100" b="1" baseline="0" dirty="0" smtClean="0">
                          <a:latin typeface="Arial" panose="020B0604020202020204" pitchFamily="34" charset="0"/>
                          <a:cs typeface="Arial" panose="020B0604020202020204" pitchFamily="34" charset="0"/>
                        </a:rPr>
                        <a:t> MEDAL</a:t>
                      </a: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100" b="1" dirty="0" smtClean="0">
                          <a:latin typeface="Arial" panose="020B0604020202020204" pitchFamily="34" charset="0"/>
                          <a:cs typeface="Arial" panose="020B0604020202020204" pitchFamily="34" charset="0"/>
                        </a:rPr>
                        <a:t>SUJAL SANKHALA</a:t>
                      </a:r>
                      <a:r>
                        <a:rPr lang="en-IN" sz="1100" b="1" baseline="0" dirty="0" smtClean="0">
                          <a:latin typeface="Arial" panose="020B0604020202020204" pitchFamily="34" charset="0"/>
                          <a:cs typeface="Arial" panose="020B0604020202020204" pitchFamily="34" charset="0"/>
                        </a:rPr>
                        <a:t> 3</a:t>
                      </a:r>
                      <a:r>
                        <a:rPr lang="en-IN" sz="1100" b="1" baseline="30000" dirty="0" smtClean="0">
                          <a:latin typeface="Arial" panose="020B0604020202020204" pitchFamily="34" charset="0"/>
                          <a:cs typeface="Arial" panose="020B0604020202020204" pitchFamily="34" charset="0"/>
                        </a:rPr>
                        <a:t>RD</a:t>
                      </a:r>
                      <a:r>
                        <a:rPr lang="en-IN" sz="1100" b="1" baseline="0" dirty="0" smtClean="0">
                          <a:latin typeface="Arial" panose="020B0604020202020204" pitchFamily="34" charset="0"/>
                          <a:cs typeface="Arial" panose="020B0604020202020204" pitchFamily="34" charset="0"/>
                        </a:rPr>
                        <a:t> BA</a:t>
                      </a:r>
                      <a:endParaRPr lang="en-IN" sz="1100" b="1" dirty="0" smtClean="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 xmlns:a16="http://schemas.microsoft.com/office/drawing/2014/main" val="1725773766"/>
                  </a:ext>
                </a:extLst>
              </a:tr>
              <a:tr h="511927">
                <a:tc>
                  <a:txBody>
                    <a:bodyPr/>
                    <a:lstStyle/>
                    <a:p>
                      <a:r>
                        <a:rPr lang="en-US" sz="1100" b="1" dirty="0" smtClean="0">
                          <a:latin typeface="Arial" panose="020B0604020202020204" pitchFamily="34" charset="0"/>
                          <a:cs typeface="Arial" panose="020B0604020202020204" pitchFamily="34" charset="0"/>
                        </a:rPr>
                        <a:t> Aug</a:t>
                      </a:r>
                      <a:r>
                        <a:rPr lang="en-US" sz="1100" b="1" baseline="0" dirty="0" smtClean="0">
                          <a:latin typeface="Arial" panose="020B0604020202020204" pitchFamily="34" charset="0"/>
                          <a:cs typeface="Arial" panose="020B0604020202020204" pitchFamily="34" charset="0"/>
                        </a:rPr>
                        <a:t> 19-2023 to -22-2023</a:t>
                      </a: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100" b="1" dirty="0" smtClean="0">
                          <a:latin typeface="Arial" panose="020B0604020202020204" pitchFamily="34" charset="0"/>
                          <a:cs typeface="Arial" panose="020B0604020202020204" pitchFamily="34" charset="0"/>
                        </a:rPr>
                        <a:t>Inter</a:t>
                      </a:r>
                      <a:r>
                        <a:rPr lang="en-IN" sz="1100" b="1" baseline="0" dirty="0" smtClean="0">
                          <a:latin typeface="Arial" panose="020B0604020202020204" pitchFamily="34" charset="0"/>
                          <a:cs typeface="Arial" panose="020B0604020202020204" pitchFamily="34" charset="0"/>
                        </a:rPr>
                        <a:t> national </a:t>
                      </a: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r>
                        <a:rPr lang="en-IN" sz="1100" b="1" dirty="0" smtClean="0">
                          <a:latin typeface="Arial" panose="020B0604020202020204" pitchFamily="34" charset="0"/>
                          <a:cs typeface="Arial" panose="020B0604020202020204" pitchFamily="34" charset="0"/>
                        </a:rPr>
                        <a:t>Bali</a:t>
                      </a:r>
                      <a:r>
                        <a:rPr lang="en-IN" sz="1100" b="1" baseline="0" dirty="0" smtClean="0">
                          <a:latin typeface="Arial" panose="020B0604020202020204" pitchFamily="34" charset="0"/>
                          <a:cs typeface="Arial" panose="020B0604020202020204" pitchFamily="34" charset="0"/>
                        </a:rPr>
                        <a:t> </a:t>
                      </a:r>
                      <a:r>
                        <a:rPr lang="en-IN" sz="1100" b="1" baseline="0" dirty="0" err="1" smtClean="0">
                          <a:latin typeface="Arial" panose="020B0604020202020204" pitchFamily="34" charset="0"/>
                          <a:cs typeface="Arial" panose="020B0604020202020204" pitchFamily="34" charset="0"/>
                        </a:rPr>
                        <a:t>badung</a:t>
                      </a:r>
                      <a:r>
                        <a:rPr lang="en-IN" sz="1100" b="1" baseline="0" dirty="0" smtClean="0">
                          <a:latin typeface="Arial" panose="020B0604020202020204" pitchFamily="34" charset="0"/>
                          <a:cs typeface="Arial" panose="020B0604020202020204" pitchFamily="34" charset="0"/>
                        </a:rPr>
                        <a:t> </a:t>
                      </a:r>
                      <a:r>
                        <a:rPr lang="en-IN" sz="1100" b="1" baseline="0" dirty="0" err="1" smtClean="0">
                          <a:latin typeface="Arial" panose="020B0604020202020204" pitchFamily="34" charset="0"/>
                          <a:cs typeface="Arial" panose="020B0604020202020204" pitchFamily="34" charset="0"/>
                        </a:rPr>
                        <a:t>Internationa</a:t>
                      </a:r>
                      <a:r>
                        <a:rPr lang="en-IN" sz="1100" b="1" baseline="0" dirty="0" smtClean="0">
                          <a:latin typeface="Arial" panose="020B0604020202020204" pitchFamily="34" charset="0"/>
                          <a:cs typeface="Arial" panose="020B0604020202020204" pitchFamily="34" charset="0"/>
                        </a:rPr>
                        <a:t> open tournament </a:t>
                      </a:r>
                      <a:r>
                        <a:rPr lang="en-IN" sz="1100" b="1" baseline="0" dirty="0" err="1" smtClean="0">
                          <a:latin typeface="Arial" panose="020B0604020202020204" pitchFamily="34" charset="0"/>
                          <a:cs typeface="Arial" panose="020B0604020202020204" pitchFamily="34" charset="0"/>
                        </a:rPr>
                        <a:t>indoneshya</a:t>
                      </a: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r>
                        <a:rPr lang="en-IN" sz="1100" b="1" dirty="0" smtClean="0">
                          <a:latin typeface="Arial" panose="020B0604020202020204" pitchFamily="34" charset="0"/>
                          <a:cs typeface="Arial" panose="020B0604020202020204" pitchFamily="34" charset="0"/>
                        </a:rPr>
                        <a:t>KATATE</a:t>
                      </a: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r>
                        <a:rPr lang="en-IN" sz="1100" b="1" dirty="0" smtClean="0">
                          <a:latin typeface="Arial" panose="020B0604020202020204" pitchFamily="34" charset="0"/>
                          <a:cs typeface="Arial" panose="020B0604020202020204" pitchFamily="34" charset="0"/>
                        </a:rPr>
                        <a:t>Gold</a:t>
                      </a:r>
                      <a:r>
                        <a:rPr lang="en-IN" sz="1100" b="1" baseline="0" dirty="0" smtClean="0">
                          <a:latin typeface="Arial" panose="020B0604020202020204" pitchFamily="34" charset="0"/>
                          <a:cs typeface="Arial" panose="020B0604020202020204" pitchFamily="34" charset="0"/>
                        </a:rPr>
                        <a:t> medal</a:t>
                      </a: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r>
                        <a:rPr lang="en-US" sz="1100" b="1" dirty="0" err="1" smtClean="0">
                          <a:latin typeface="Arial" panose="020B0604020202020204" pitchFamily="34" charset="0"/>
                          <a:cs typeface="Arial" panose="020B0604020202020204" pitchFamily="34" charset="0"/>
                        </a:rPr>
                        <a:t>Sujal</a:t>
                      </a:r>
                      <a:r>
                        <a:rPr lang="en-US" sz="1100" b="1" dirty="0" smtClean="0">
                          <a:latin typeface="Arial" panose="020B0604020202020204" pitchFamily="34" charset="0"/>
                          <a:cs typeface="Arial" panose="020B0604020202020204" pitchFamily="34" charset="0"/>
                        </a:rPr>
                        <a:t> J Shetty from 2</a:t>
                      </a:r>
                      <a:r>
                        <a:rPr lang="en-US" sz="1100" b="1" baseline="30000" dirty="0" smtClean="0">
                          <a:latin typeface="Arial" panose="020B0604020202020204" pitchFamily="34" charset="0"/>
                          <a:cs typeface="Arial" panose="020B0604020202020204" pitchFamily="34" charset="0"/>
                        </a:rPr>
                        <a:t>nd</a:t>
                      </a:r>
                      <a:r>
                        <a:rPr lang="en-US" sz="1100" b="1" dirty="0" smtClean="0">
                          <a:latin typeface="Arial" panose="020B0604020202020204" pitchFamily="34" charset="0"/>
                          <a:cs typeface="Arial" panose="020B0604020202020204" pitchFamily="34" charset="0"/>
                        </a:rPr>
                        <a:t> BA</a:t>
                      </a:r>
                      <a:endParaRPr lang="en-IN" sz="1100" b="1" dirty="0" smtClean="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r>
              <a:tr h="409541">
                <a:tc>
                  <a:txBody>
                    <a:bodyPr/>
                    <a:lstStyle/>
                    <a:p>
                      <a:r>
                        <a:rPr lang="en-IN" sz="1100" b="1" dirty="0" smtClean="0">
                          <a:latin typeface="Arial" panose="020B0604020202020204" pitchFamily="34" charset="0"/>
                          <a:cs typeface="Arial" panose="020B0604020202020204" pitchFamily="34" charset="0"/>
                        </a:rPr>
                        <a:t>Dec 26.2023 to </a:t>
                      </a:r>
                      <a:r>
                        <a:rPr lang="en-IN" sz="1100" b="1" baseline="0" dirty="0" smtClean="0">
                          <a:latin typeface="Arial" panose="020B0604020202020204" pitchFamily="34" charset="0"/>
                          <a:cs typeface="Arial" panose="020B0604020202020204" pitchFamily="34" charset="0"/>
                        </a:rPr>
                        <a:t> 29. 2023</a:t>
                      </a: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100" b="1" dirty="0" smtClean="0">
                          <a:latin typeface="Arial" panose="020B0604020202020204" pitchFamily="34" charset="0"/>
                          <a:cs typeface="Arial" panose="020B0604020202020204" pitchFamily="34" charset="0"/>
                        </a:rPr>
                        <a:t>SOUTH</a:t>
                      </a:r>
                      <a:r>
                        <a:rPr lang="en-IN" sz="1100" b="1" baseline="0" dirty="0" smtClean="0">
                          <a:latin typeface="Arial" panose="020B0604020202020204" pitchFamily="34" charset="0"/>
                          <a:cs typeface="Arial" panose="020B0604020202020204" pitchFamily="34" charset="0"/>
                        </a:rPr>
                        <a:t> WEST ZONE </a:t>
                      </a:r>
                      <a:r>
                        <a:rPr lang="en-IN" sz="1100" b="1" dirty="0" smtClean="0">
                          <a:latin typeface="Arial" panose="020B0604020202020204" pitchFamily="34" charset="0"/>
                          <a:cs typeface="Arial" panose="020B0604020202020204" pitchFamily="34" charset="0"/>
                        </a:rPr>
                        <a:t>National</a:t>
                      </a: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r>
                        <a:rPr lang="en-IN" sz="1100" b="1" dirty="0" smtClean="0">
                          <a:latin typeface="Arial" panose="020B0604020202020204" pitchFamily="34" charset="0"/>
                          <a:cs typeface="Arial" panose="020B0604020202020204" pitchFamily="34" charset="0"/>
                        </a:rPr>
                        <a:t>TN PES</a:t>
                      </a:r>
                      <a:r>
                        <a:rPr lang="en-IN" sz="1100" b="1" baseline="0" dirty="0" smtClean="0">
                          <a:latin typeface="Arial" panose="020B0604020202020204" pitchFamily="34" charset="0"/>
                          <a:cs typeface="Arial" panose="020B0604020202020204" pitchFamily="34" charset="0"/>
                        </a:rPr>
                        <a:t> CHENNAI</a:t>
                      </a: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r>
                        <a:rPr lang="en-IN" sz="1100" b="1" dirty="0" smtClean="0">
                          <a:latin typeface="Arial" panose="020B0604020202020204" pitchFamily="34" charset="0"/>
                          <a:cs typeface="Arial" panose="020B0604020202020204" pitchFamily="34" charset="0"/>
                        </a:rPr>
                        <a:t>ATHLETIC</a:t>
                      </a:r>
                      <a:r>
                        <a:rPr lang="en-IN" sz="1100" b="1" baseline="0" dirty="0" smtClean="0">
                          <a:latin typeface="Arial" panose="020B0604020202020204" pitchFamily="34" charset="0"/>
                          <a:cs typeface="Arial" panose="020B0604020202020204" pitchFamily="34" charset="0"/>
                        </a:rPr>
                        <a:t> CHAMPI</a:t>
                      </a: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r>
                        <a:rPr lang="en-IN" sz="1100" b="1" dirty="0" smtClean="0">
                          <a:latin typeface="Arial" panose="020B0604020202020204" pitchFamily="34" charset="0"/>
                          <a:cs typeface="Arial" panose="020B0604020202020204" pitchFamily="34" charset="0"/>
                        </a:rPr>
                        <a:t>PATICIPATED</a:t>
                      </a: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buNone/>
                      </a:pPr>
                      <a:r>
                        <a:rPr lang="en-IN" sz="1100" b="1" dirty="0" smtClean="0">
                          <a:latin typeface="Arial" panose="020B0604020202020204" pitchFamily="34" charset="0"/>
                          <a:cs typeface="Arial" panose="020B0604020202020204" pitchFamily="34" charset="0"/>
                        </a:rPr>
                        <a:t> FAZAL</a:t>
                      </a:r>
                      <a:r>
                        <a:rPr lang="en-IN" sz="1100" b="1" baseline="0" dirty="0" smtClean="0">
                          <a:latin typeface="Arial" panose="020B0604020202020204" pitchFamily="34" charset="0"/>
                          <a:cs typeface="Arial" panose="020B0604020202020204" pitchFamily="34" charset="0"/>
                        </a:rPr>
                        <a:t> S NADAF 2</a:t>
                      </a:r>
                      <a:r>
                        <a:rPr lang="en-IN" sz="1100" b="1" baseline="30000" dirty="0" smtClean="0">
                          <a:latin typeface="Arial" panose="020B0604020202020204" pitchFamily="34" charset="0"/>
                          <a:cs typeface="Arial" panose="020B0604020202020204" pitchFamily="34" charset="0"/>
                        </a:rPr>
                        <a:t>ND</a:t>
                      </a:r>
                      <a:r>
                        <a:rPr lang="en-IN" sz="1100" b="1" baseline="0" dirty="0" smtClean="0">
                          <a:latin typeface="Arial" panose="020B0604020202020204" pitchFamily="34" charset="0"/>
                          <a:cs typeface="Arial" panose="020B0604020202020204" pitchFamily="34" charset="0"/>
                        </a:rPr>
                        <a:t> BCOM</a:t>
                      </a:r>
                      <a:endParaRPr lang="en-IN" sz="1100" b="1" dirty="0" smtClean="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r>
              <a:tr h="511927">
                <a:tc>
                  <a:txBody>
                    <a:bodyPr/>
                    <a:lstStyle/>
                    <a:p>
                      <a:r>
                        <a:rPr lang="en-IN" sz="1100" b="1" dirty="0" smtClean="0">
                          <a:latin typeface="Arial" panose="020B0604020202020204" pitchFamily="34" charset="0"/>
                          <a:cs typeface="Arial" panose="020B0604020202020204" pitchFamily="34" charset="0"/>
                        </a:rPr>
                        <a:t>Jan</a:t>
                      </a:r>
                      <a:r>
                        <a:rPr lang="en-IN" sz="1100" b="1" baseline="0" dirty="0" smtClean="0">
                          <a:latin typeface="Arial" panose="020B0604020202020204" pitchFamily="34" charset="0"/>
                          <a:cs typeface="Arial" panose="020B0604020202020204" pitchFamily="34" charset="0"/>
                        </a:rPr>
                        <a:t> 10-2024 to </a:t>
                      </a:r>
                      <a:r>
                        <a:rPr lang="en-IN" sz="1100" b="1" baseline="0" dirty="0" err="1" smtClean="0">
                          <a:latin typeface="Arial" panose="020B0604020202020204" pitchFamily="34" charset="0"/>
                          <a:cs typeface="Arial" panose="020B0604020202020204" pitchFamily="34" charset="0"/>
                        </a:rPr>
                        <a:t>jan</a:t>
                      </a:r>
                      <a:r>
                        <a:rPr lang="en-IN" sz="1100" b="1" baseline="0" dirty="0" smtClean="0">
                          <a:latin typeface="Arial" panose="020B0604020202020204" pitchFamily="34" charset="0"/>
                          <a:cs typeface="Arial" panose="020B0604020202020204" pitchFamily="34" charset="0"/>
                        </a:rPr>
                        <a:t> 14-2024</a:t>
                      </a: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100" b="1" dirty="0" smtClean="0">
                          <a:latin typeface="Arial" panose="020B0604020202020204" pitchFamily="34" charset="0"/>
                          <a:cs typeface="Arial" panose="020B0604020202020204" pitchFamily="34" charset="0"/>
                        </a:rPr>
                        <a:t>NATIONAL</a:t>
                      </a: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r>
                        <a:rPr lang="en-IN" sz="1100" b="1" dirty="0" smtClean="0">
                          <a:latin typeface="Arial" panose="020B0604020202020204" pitchFamily="34" charset="0"/>
                          <a:cs typeface="Arial" panose="020B0604020202020204" pitchFamily="34" charset="0"/>
                        </a:rPr>
                        <a:t>SELAM UNIVERSITY TAMILNAD</a:t>
                      </a: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r>
                        <a:rPr lang="en-IN" sz="1100" b="1" dirty="0" smtClean="0">
                          <a:latin typeface="Arial" panose="020B0604020202020204" pitchFamily="34" charset="0"/>
                          <a:cs typeface="Arial" panose="020B0604020202020204" pitchFamily="34" charset="0"/>
                        </a:rPr>
                        <a:t>HAND BALL</a:t>
                      </a: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r>
                        <a:rPr lang="en-IN" sz="1100" b="1" dirty="0" smtClean="0">
                          <a:latin typeface="Arial" panose="020B0604020202020204" pitchFamily="34" charset="0"/>
                          <a:cs typeface="Arial" panose="020B0604020202020204" pitchFamily="34" charset="0"/>
                        </a:rPr>
                        <a:t>PARTICIPATED</a:t>
                      </a: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228600" indent="-228600">
                        <a:buAutoNum type="arabicParenR"/>
                      </a:pPr>
                      <a:r>
                        <a:rPr lang="en-IN" sz="1100" b="1" baseline="0" dirty="0" smtClean="0">
                          <a:latin typeface="Arial" panose="020B0604020202020204" pitchFamily="34" charset="0"/>
                          <a:cs typeface="Arial" panose="020B0604020202020204" pitchFamily="34" charset="0"/>
                        </a:rPr>
                        <a:t>CHANDANA 2</a:t>
                      </a:r>
                      <a:r>
                        <a:rPr lang="en-IN" sz="1100" b="1" baseline="30000" dirty="0" smtClean="0">
                          <a:latin typeface="Arial" panose="020B0604020202020204" pitchFamily="34" charset="0"/>
                          <a:cs typeface="Arial" panose="020B0604020202020204" pitchFamily="34" charset="0"/>
                        </a:rPr>
                        <a:t>ND</a:t>
                      </a:r>
                      <a:r>
                        <a:rPr lang="en-IN" sz="1100" b="1" baseline="0" dirty="0" smtClean="0">
                          <a:latin typeface="Arial" panose="020B0604020202020204" pitchFamily="34" charset="0"/>
                          <a:cs typeface="Arial" panose="020B0604020202020204" pitchFamily="34" charset="0"/>
                        </a:rPr>
                        <a:t> BA</a:t>
                      </a:r>
                    </a:p>
                    <a:p>
                      <a:pPr marL="228600" indent="-228600">
                        <a:buAutoNum type="arabicParenR"/>
                      </a:pPr>
                      <a:r>
                        <a:rPr lang="en-IN" sz="1100" b="1" baseline="0" dirty="0" smtClean="0">
                          <a:latin typeface="Arial" panose="020B0604020202020204" pitchFamily="34" charset="0"/>
                          <a:cs typeface="Arial" panose="020B0604020202020204" pitchFamily="34" charset="0"/>
                        </a:rPr>
                        <a:t>SAAKSHI PATIL 1</a:t>
                      </a:r>
                      <a:r>
                        <a:rPr lang="en-IN" sz="1100" b="1" baseline="30000" dirty="0" smtClean="0">
                          <a:latin typeface="Arial" panose="020B0604020202020204" pitchFamily="34" charset="0"/>
                          <a:cs typeface="Arial" panose="020B0604020202020204" pitchFamily="34" charset="0"/>
                        </a:rPr>
                        <a:t>ST</a:t>
                      </a:r>
                      <a:r>
                        <a:rPr lang="en-IN" sz="1100" b="1" baseline="0" dirty="0" smtClean="0">
                          <a:latin typeface="Arial" panose="020B0604020202020204" pitchFamily="34" charset="0"/>
                          <a:cs typeface="Arial" panose="020B0604020202020204" pitchFamily="34" charset="0"/>
                        </a:rPr>
                        <a:t> BA</a:t>
                      </a:r>
                      <a:endParaRPr lang="en-IN" sz="1100" b="1" dirty="0" smtClean="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r>
              <a:tr h="812257">
                <a:tc>
                  <a:txBody>
                    <a:bodyPr/>
                    <a:lstStyle/>
                    <a:p>
                      <a:r>
                        <a:rPr lang="en-IN" sz="1100" b="1" dirty="0" smtClean="0">
                          <a:latin typeface="Arial" panose="020B0604020202020204" pitchFamily="34" charset="0"/>
                          <a:cs typeface="Arial" panose="020B0604020202020204" pitchFamily="34" charset="0"/>
                        </a:rPr>
                        <a:t>NOV</a:t>
                      </a:r>
                      <a:r>
                        <a:rPr lang="en-IN" sz="1100" b="1" baseline="0" dirty="0" smtClean="0">
                          <a:latin typeface="Arial" panose="020B0604020202020204" pitchFamily="34" charset="0"/>
                          <a:cs typeface="Arial" panose="020B0604020202020204" pitchFamily="34" charset="0"/>
                        </a:rPr>
                        <a:t> 1</a:t>
                      </a:r>
                      <a:r>
                        <a:rPr lang="en-IN" sz="1100" b="1" baseline="30000" dirty="0" smtClean="0">
                          <a:latin typeface="Arial" panose="020B0604020202020204" pitchFamily="34" charset="0"/>
                          <a:cs typeface="Arial" panose="020B0604020202020204" pitchFamily="34" charset="0"/>
                        </a:rPr>
                        <a:t>ST</a:t>
                      </a:r>
                      <a:r>
                        <a:rPr lang="en-IN" sz="1100" b="1" baseline="0" dirty="0" smtClean="0">
                          <a:latin typeface="Arial" panose="020B0604020202020204" pitchFamily="34" charset="0"/>
                          <a:cs typeface="Arial" panose="020B0604020202020204" pitchFamily="34" charset="0"/>
                        </a:rPr>
                        <a:t> 2023 TO NOV 10</a:t>
                      </a:r>
                      <a:r>
                        <a:rPr lang="en-IN" sz="1100" b="1" baseline="30000" dirty="0" smtClean="0">
                          <a:latin typeface="Arial" panose="020B0604020202020204" pitchFamily="34" charset="0"/>
                          <a:cs typeface="Arial" panose="020B0604020202020204" pitchFamily="34" charset="0"/>
                        </a:rPr>
                        <a:t>TH</a:t>
                      </a:r>
                      <a:r>
                        <a:rPr lang="en-IN" sz="1100" b="1" baseline="0" dirty="0" smtClean="0">
                          <a:latin typeface="Arial" panose="020B0604020202020204" pitchFamily="34" charset="0"/>
                          <a:cs typeface="Arial" panose="020B0604020202020204" pitchFamily="34" charset="0"/>
                        </a:rPr>
                        <a:t> NOV </a:t>
                      </a: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latin typeface="Arial" panose="020B0604020202020204" pitchFamily="34" charset="0"/>
                          <a:cs typeface="Arial" panose="020B0604020202020204" pitchFamily="34" charset="0"/>
                        </a:rPr>
                        <a:t>ALL INDIA G.V MAVLANKAR SHOOTING COMPETITION</a:t>
                      </a:r>
                    </a:p>
                    <a:p>
                      <a:pPr marL="0" marR="0" indent="0" algn="l" defTabSz="914400" rtl="0" eaLnBrk="1" fontAlgn="auto" latinLnBrk="0" hangingPunct="1">
                        <a:lnSpc>
                          <a:spcPct val="100000"/>
                        </a:lnSpc>
                        <a:spcBef>
                          <a:spcPts val="0"/>
                        </a:spcBef>
                        <a:spcAft>
                          <a:spcPts val="0"/>
                        </a:spcAft>
                        <a:buClrTx/>
                        <a:buSzTx/>
                        <a:buFontTx/>
                        <a:buNone/>
                        <a:tabLst/>
                        <a:defRPr/>
                      </a:pP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r>
                        <a:rPr lang="en-IN" sz="1100" b="1" dirty="0" smtClean="0">
                          <a:latin typeface="Arial" panose="020B0604020202020204" pitchFamily="34" charset="0"/>
                          <a:cs typeface="Arial" panose="020B0604020202020204" pitchFamily="34" charset="0"/>
                        </a:rPr>
                        <a:t>NATIONAL</a:t>
                      </a:r>
                      <a:r>
                        <a:rPr lang="en-IN" sz="1100" b="1" baseline="0" dirty="0" smtClean="0">
                          <a:latin typeface="Arial" panose="020B0604020202020204" pitchFamily="34" charset="0"/>
                          <a:cs typeface="Arial" panose="020B0604020202020204" pitchFamily="34" charset="0"/>
                        </a:rPr>
                        <a:t> SHOOTING ASSOCIATION OF INDIA</a:t>
                      </a: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r>
                        <a:rPr lang="en-IN" sz="1100" b="1" dirty="0" smtClean="0">
                          <a:latin typeface="Arial" panose="020B0604020202020204" pitchFamily="34" charset="0"/>
                          <a:cs typeface="Arial" panose="020B0604020202020204" pitchFamily="34" charset="0"/>
                        </a:rPr>
                        <a:t>SHOOTING</a:t>
                      </a: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r>
                        <a:rPr lang="en-IN" sz="1100" b="1" dirty="0" smtClean="0">
                          <a:latin typeface="Arial" panose="020B0604020202020204" pitchFamily="34" charset="0"/>
                          <a:cs typeface="Arial" panose="020B0604020202020204" pitchFamily="34" charset="0"/>
                        </a:rPr>
                        <a:t>SILVER MEDAL</a:t>
                      </a: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buNone/>
                      </a:pPr>
                      <a:r>
                        <a:rPr lang="en-IN" sz="1100" b="1" dirty="0" smtClean="0">
                          <a:latin typeface="Arial" panose="020B0604020202020204" pitchFamily="34" charset="0"/>
                          <a:cs typeface="Arial" panose="020B0604020202020204" pitchFamily="34" charset="0"/>
                        </a:rPr>
                        <a:t> SUJAL SANKHALA</a:t>
                      </a:r>
                      <a:r>
                        <a:rPr lang="en-IN" sz="1100" b="1" baseline="0" dirty="0" smtClean="0">
                          <a:latin typeface="Arial" panose="020B0604020202020204" pitchFamily="34" charset="0"/>
                          <a:cs typeface="Arial" panose="020B0604020202020204" pitchFamily="34" charset="0"/>
                        </a:rPr>
                        <a:t> 3</a:t>
                      </a:r>
                      <a:r>
                        <a:rPr lang="en-IN" sz="1100" b="1" baseline="30000" dirty="0" smtClean="0">
                          <a:latin typeface="Arial" panose="020B0604020202020204" pitchFamily="34" charset="0"/>
                          <a:cs typeface="Arial" panose="020B0604020202020204" pitchFamily="34" charset="0"/>
                        </a:rPr>
                        <a:t>RD</a:t>
                      </a:r>
                      <a:r>
                        <a:rPr lang="en-IN" sz="1100" b="1" baseline="0" dirty="0" smtClean="0">
                          <a:latin typeface="Arial" panose="020B0604020202020204" pitchFamily="34" charset="0"/>
                          <a:cs typeface="Arial" panose="020B0604020202020204" pitchFamily="34" charset="0"/>
                        </a:rPr>
                        <a:t> BA</a:t>
                      </a:r>
                      <a:endParaRPr lang="en-IN" sz="1100" b="1" dirty="0" smtClean="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r>
              <a:tr h="662092">
                <a:tc>
                  <a:txBody>
                    <a:bodyPr/>
                    <a:lstStyle/>
                    <a:p>
                      <a:r>
                        <a:rPr lang="en-IN" sz="1100" b="1" dirty="0" smtClean="0">
                          <a:latin typeface="Arial" panose="020B0604020202020204" pitchFamily="34" charset="0"/>
                          <a:cs typeface="Arial" panose="020B0604020202020204" pitchFamily="34" charset="0"/>
                        </a:rPr>
                        <a:t>10-AUG .2023</a:t>
                      </a: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100" b="1" dirty="0" smtClean="0">
                          <a:latin typeface="Arial" panose="020B0604020202020204" pitchFamily="34" charset="0"/>
                          <a:cs typeface="Arial" panose="020B0604020202020204" pitchFamily="34" charset="0"/>
                        </a:rPr>
                        <a:t>NATIONAL LEVEL</a:t>
                      </a: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r>
                        <a:rPr lang="en-US" sz="1100" dirty="0" smtClean="0">
                          <a:latin typeface="Arial" panose="020B0604020202020204" pitchFamily="34" charset="0"/>
                          <a:cs typeface="Arial" panose="020B0604020202020204" pitchFamily="34" charset="0"/>
                        </a:rPr>
                        <a:t>Held at New Delhi </a:t>
                      </a: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Arial" panose="020B0604020202020204" pitchFamily="34" charset="0"/>
                          <a:cs typeface="Arial" panose="020B0604020202020204" pitchFamily="34" charset="0"/>
                        </a:rPr>
                        <a:t>Tent pitching AND Optical Training.</a:t>
                      </a:r>
                    </a:p>
                    <a:p>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latin typeface="Arial" panose="020B0604020202020204" pitchFamily="34" charset="0"/>
                          <a:cs typeface="Arial" panose="020B0604020202020204" pitchFamily="34" charset="0"/>
                        </a:rPr>
                        <a:t>Got Gold medal  and Got bronze Medal </a:t>
                      </a:r>
                      <a:endParaRPr lang="en-IN" sz="1100" b="1" dirty="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100" b="1" dirty="0" smtClean="0">
                          <a:latin typeface="Arial" panose="020B0604020202020204" pitchFamily="34" charset="0"/>
                          <a:cs typeface="Arial" panose="020B0604020202020204" pitchFamily="34" charset="0"/>
                        </a:rPr>
                        <a:t>FAZAL</a:t>
                      </a:r>
                      <a:r>
                        <a:rPr lang="en-IN" sz="1100" b="1" baseline="0" dirty="0" smtClean="0">
                          <a:latin typeface="Arial" panose="020B0604020202020204" pitchFamily="34" charset="0"/>
                          <a:cs typeface="Arial" panose="020B0604020202020204" pitchFamily="34" charset="0"/>
                        </a:rPr>
                        <a:t> S NADAF 2</a:t>
                      </a:r>
                      <a:r>
                        <a:rPr lang="en-IN" sz="1100" b="1" baseline="30000" dirty="0" smtClean="0">
                          <a:latin typeface="Arial" panose="020B0604020202020204" pitchFamily="34" charset="0"/>
                          <a:cs typeface="Arial" panose="020B0604020202020204" pitchFamily="34" charset="0"/>
                        </a:rPr>
                        <a:t>ND</a:t>
                      </a:r>
                      <a:r>
                        <a:rPr lang="en-IN" sz="1100" b="1" baseline="0" dirty="0" smtClean="0">
                          <a:latin typeface="Arial" panose="020B0604020202020204" pitchFamily="34" charset="0"/>
                          <a:cs typeface="Arial" panose="020B0604020202020204" pitchFamily="34" charset="0"/>
                        </a:rPr>
                        <a:t> BCOM</a:t>
                      </a:r>
                      <a:endParaRPr lang="en-IN" sz="1100" b="1" dirty="0" smtClean="0">
                        <a:latin typeface="Arial" panose="020B0604020202020204" pitchFamily="34" charset="0"/>
                        <a:cs typeface="Arial" panose="020B0604020202020204" pitchFamily="34" charset="0"/>
                      </a:endParaRPr>
                    </a:p>
                    <a:p>
                      <a:pPr marL="0" indent="0">
                        <a:buNone/>
                      </a:pPr>
                      <a:endParaRPr lang="en-IN" sz="1100" b="1" dirty="0" smtClean="0">
                        <a:latin typeface="Arial" panose="020B0604020202020204" pitchFamily="34" charset="0"/>
                        <a:cs typeface="Arial" panose="020B0604020202020204" pitchFamily="34"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r>
            </a:tbl>
          </a:graphicData>
        </a:graphic>
      </p:graphicFrame>
      <p:sp>
        <p:nvSpPr>
          <p:cNvPr id="3" name="TextBox 2"/>
          <p:cNvSpPr txBox="1"/>
          <p:nvPr/>
        </p:nvSpPr>
        <p:spPr>
          <a:xfrm>
            <a:off x="381000" y="133350"/>
            <a:ext cx="7467599" cy="400110"/>
          </a:xfrm>
          <a:prstGeom prst="rect">
            <a:avLst/>
          </a:prstGeom>
          <a:noFill/>
        </p:spPr>
        <p:txBody>
          <a:bodyPr wrap="square" rtlCol="0">
            <a:spAutoFit/>
          </a:bodyPr>
          <a:lstStyle/>
          <a:p>
            <a:r>
              <a:rPr lang="en-IN" sz="2000" b="1" dirty="0" smtClean="0">
                <a:latin typeface="Copperplate Gothic Bold" panose="020E0705020206020404" pitchFamily="34" charset="0"/>
              </a:rPr>
              <a:t>National and international Level – Achievement   </a:t>
            </a:r>
            <a:endParaRPr lang="en-IN" sz="2000" b="1" dirty="0">
              <a:latin typeface="Copperplate Gothic Bold" panose="020E0705020206020404" pitchFamily="34" charset="0"/>
            </a:endParaRPr>
          </a:p>
        </p:txBody>
      </p:sp>
    </p:spTree>
    <p:extLst>
      <p:ext uri="{BB962C8B-B14F-4D97-AF65-F5344CB8AC3E}">
        <p14:creationId xmlns:p14="http://schemas.microsoft.com/office/powerpoint/2010/main" val="17719816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9549" y="203721"/>
            <a:ext cx="8084906" cy="523220"/>
          </a:xfrm>
          <a:prstGeom prst="rect">
            <a:avLst/>
          </a:prstGeom>
          <a:noFill/>
        </p:spPr>
        <p:txBody>
          <a:bodyPr wrap="none" rtlCol="0">
            <a:spAutoFit/>
          </a:bodyPr>
          <a:lstStyle/>
          <a:p>
            <a:r>
              <a:rPr lang="en-IN" b="1" dirty="0" smtClean="0">
                <a:latin typeface="Copperplate Gothic Bold" panose="020E0705020206020404" pitchFamily="34" charset="0"/>
              </a:rPr>
              <a:t>University and inter university Level – Achievements 2023 </a:t>
            </a:r>
            <a:r>
              <a:rPr lang="en-IN" sz="2800" b="1" dirty="0" smtClean="0">
                <a:latin typeface="Copperplate Gothic Bold" panose="020E0705020206020404" pitchFamily="34" charset="0"/>
              </a:rPr>
              <a:t>  </a:t>
            </a:r>
            <a:endParaRPr lang="en-IN" sz="2800" b="1" dirty="0">
              <a:latin typeface="Copperplate Gothic Bold" panose="020E0705020206020404" pitchFamily="34" charset="0"/>
            </a:endParaRPr>
          </a:p>
        </p:txBody>
      </p:sp>
      <p:sp>
        <p:nvSpPr>
          <p:cNvPr id="8" name="TextBox 7"/>
          <p:cNvSpPr txBox="1"/>
          <p:nvPr/>
        </p:nvSpPr>
        <p:spPr>
          <a:xfrm>
            <a:off x="1676400" y="726941"/>
            <a:ext cx="5811207" cy="369332"/>
          </a:xfrm>
          <a:prstGeom prst="rect">
            <a:avLst/>
          </a:prstGeom>
          <a:noFill/>
        </p:spPr>
        <p:txBody>
          <a:bodyPr wrap="none" rtlCol="0">
            <a:spAutoFit/>
          </a:bodyPr>
          <a:lstStyle/>
          <a:p>
            <a:pPr algn="ctr"/>
            <a:r>
              <a:rPr lang="en-IN" dirty="0" smtClean="0"/>
              <a:t>Bangalore University Inter college and Inter University</a:t>
            </a:r>
            <a:endParaRPr lang="en-IN" dirty="0"/>
          </a:p>
        </p:txBody>
      </p:sp>
      <p:graphicFrame>
        <p:nvGraphicFramePr>
          <p:cNvPr id="9" name="Table 8"/>
          <p:cNvGraphicFramePr>
            <a:graphicFrameLocks noGrp="1"/>
          </p:cNvGraphicFramePr>
          <p:nvPr>
            <p:extLst>
              <p:ext uri="{D42A27DB-BD31-4B8C-83A1-F6EECF244321}">
                <p14:modId xmlns:p14="http://schemas.microsoft.com/office/powerpoint/2010/main" val="1592406842"/>
              </p:ext>
            </p:extLst>
          </p:nvPr>
        </p:nvGraphicFramePr>
        <p:xfrm>
          <a:off x="1524000" y="1647051"/>
          <a:ext cx="6172200" cy="2208238"/>
        </p:xfrm>
        <a:graphic>
          <a:graphicData uri="http://schemas.openxmlformats.org/drawingml/2006/table">
            <a:tbl>
              <a:tblPr firstRow="1" bandRow="1">
                <a:tableStyleId>{5C22544A-7EE6-4342-B048-85BDC9FD1C3A}</a:tableStyleId>
              </a:tblPr>
              <a:tblGrid>
                <a:gridCol w="2209800">
                  <a:extLst>
                    <a:ext uri="{9D8B030D-6E8A-4147-A177-3AD203B41FA5}">
                      <a16:colId xmlns="" xmlns:a16="http://schemas.microsoft.com/office/drawing/2014/main" val="2875613923"/>
                    </a:ext>
                  </a:extLst>
                </a:gridCol>
                <a:gridCol w="3962400">
                  <a:extLst>
                    <a:ext uri="{9D8B030D-6E8A-4147-A177-3AD203B41FA5}">
                      <a16:colId xmlns="" xmlns:a16="http://schemas.microsoft.com/office/drawing/2014/main" val="647263415"/>
                    </a:ext>
                  </a:extLst>
                </a:gridCol>
              </a:tblGrid>
              <a:tr h="285750">
                <a:tc>
                  <a:txBody>
                    <a:bodyPr/>
                    <a:lstStyle/>
                    <a:p>
                      <a:pPr algn="ctr"/>
                      <a:r>
                        <a:rPr lang="en-IN" sz="1400" dirty="0" smtClean="0"/>
                        <a:t>Even</a:t>
                      </a:r>
                      <a:endParaRPr lang="en-IN"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400" dirty="0" smtClean="0"/>
                        <a:t>Prizes</a:t>
                      </a:r>
                      <a:r>
                        <a:rPr lang="en-IN" sz="1400" baseline="0" dirty="0" smtClean="0"/>
                        <a:t> Secured </a:t>
                      </a:r>
                      <a:endParaRPr lang="en-IN" sz="1400" dirty="0" smtClean="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40728267"/>
                  </a:ext>
                </a:extLst>
              </a:tr>
              <a:tr h="500234">
                <a:tc>
                  <a:txBody>
                    <a:bodyPr/>
                    <a:lstStyle/>
                    <a:p>
                      <a:pPr algn="ctr"/>
                      <a:r>
                        <a:rPr lang="en-IN" sz="1400" dirty="0" smtClean="0"/>
                        <a:t>Athletic</a:t>
                      </a:r>
                      <a:endParaRPr lang="en-IN"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285750" indent="-285750" algn="ctr">
                        <a:buFont typeface="Wingdings" panose="05000000000000000000" pitchFamily="2" charset="2"/>
                        <a:buChar char="v"/>
                      </a:pPr>
                      <a:r>
                        <a:rPr lang="en-IN" sz="1400" dirty="0" smtClean="0"/>
                        <a:t>200M</a:t>
                      </a:r>
                      <a:r>
                        <a:rPr lang="en-IN" sz="1400" baseline="0" dirty="0" smtClean="0"/>
                        <a:t> WOMEN 3</a:t>
                      </a:r>
                      <a:r>
                        <a:rPr lang="en-IN" sz="1400" baseline="30000" dirty="0" smtClean="0"/>
                        <a:t>RD</a:t>
                      </a:r>
                      <a:r>
                        <a:rPr lang="en-IN" sz="1400" baseline="0" dirty="0" smtClean="0"/>
                        <a:t> PLACE </a:t>
                      </a:r>
                    </a:p>
                    <a:p>
                      <a:pPr marL="285750" indent="-285750" algn="ctr">
                        <a:buFont typeface="Wingdings" panose="05000000000000000000" pitchFamily="2" charset="2"/>
                        <a:buChar char="v"/>
                      </a:pPr>
                      <a:r>
                        <a:rPr lang="en-IN" sz="1400" baseline="0" dirty="0" smtClean="0"/>
                        <a:t>400 M MEN 2</a:t>
                      </a:r>
                      <a:r>
                        <a:rPr lang="en-IN" sz="1400" baseline="30000" dirty="0" smtClean="0"/>
                        <a:t>ND</a:t>
                      </a:r>
                      <a:r>
                        <a:rPr lang="en-IN" sz="1400" baseline="0" dirty="0" smtClean="0"/>
                        <a:t> PLACE</a:t>
                      </a:r>
                    </a:p>
                    <a:p>
                      <a:pPr marL="285750" indent="-285750" algn="ctr">
                        <a:buFont typeface="Wingdings" panose="05000000000000000000" pitchFamily="2" charset="2"/>
                        <a:buChar char="v"/>
                      </a:pPr>
                      <a:r>
                        <a:rPr lang="en-IN" sz="1400" baseline="0" dirty="0" smtClean="0"/>
                        <a:t>4X400 2</a:t>
                      </a:r>
                      <a:r>
                        <a:rPr lang="en-IN" sz="1400" baseline="30000" dirty="0" smtClean="0"/>
                        <a:t>ND</a:t>
                      </a:r>
                      <a:r>
                        <a:rPr lang="en-IN" sz="1400" baseline="0" dirty="0" smtClean="0"/>
                        <a:t> PLACE</a:t>
                      </a:r>
                    </a:p>
                    <a:p>
                      <a:pPr algn="ctr"/>
                      <a:r>
                        <a:rPr lang="en-IN" sz="1400" dirty="0" smtClean="0"/>
                        <a:t> </a:t>
                      </a:r>
                      <a:endParaRPr lang="en-IN"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844362757"/>
                  </a:ext>
                </a:extLst>
              </a:tr>
              <a:tr h="500234">
                <a:tc>
                  <a:txBody>
                    <a:bodyPr/>
                    <a:lstStyle/>
                    <a:p>
                      <a:pPr algn="ctr"/>
                      <a:r>
                        <a:rPr lang="en-IN" sz="1400" dirty="0" smtClean="0"/>
                        <a:t>ATHLETIC</a:t>
                      </a:r>
                      <a:endParaRPr lang="en-IN"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IN" sz="1400" dirty="0" smtClean="0"/>
                        <a:t>SOUTH</a:t>
                      </a:r>
                      <a:r>
                        <a:rPr lang="en-IN" sz="1400" baseline="0" dirty="0" smtClean="0"/>
                        <a:t> ZOME NATIONAL SELECTED IN 400M AND 4X400 RELAY EVENT</a:t>
                      </a:r>
                      <a:endParaRPr lang="en-IN"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4228971302"/>
                  </a:ext>
                </a:extLst>
              </a:tr>
              <a:tr h="500234">
                <a:tc>
                  <a:txBody>
                    <a:bodyPr/>
                    <a:lstStyle/>
                    <a:p>
                      <a:pPr algn="ctr"/>
                      <a:r>
                        <a:rPr lang="en-IN" sz="1400" dirty="0" smtClean="0"/>
                        <a:t>HAND BALL</a:t>
                      </a:r>
                      <a:endParaRPr lang="en-IN"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IN" sz="1400" dirty="0" smtClean="0"/>
                        <a:t>INTER</a:t>
                      </a:r>
                      <a:r>
                        <a:rPr lang="en-IN" sz="1400" baseline="0" dirty="0" smtClean="0"/>
                        <a:t> UNIVERSITY SOUTH ZONE NATIONAL HAND SELECTED</a:t>
                      </a:r>
                      <a:endParaRPr lang="en-IN"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bl>
          </a:graphicData>
        </a:graphic>
      </p:graphicFrame>
      <p:sp>
        <p:nvSpPr>
          <p:cNvPr id="11" name="TextBox 10"/>
          <p:cNvSpPr txBox="1"/>
          <p:nvPr/>
        </p:nvSpPr>
        <p:spPr>
          <a:xfrm>
            <a:off x="3341312" y="1127677"/>
            <a:ext cx="2701381" cy="461665"/>
          </a:xfrm>
          <a:prstGeom prst="rect">
            <a:avLst/>
          </a:prstGeom>
          <a:noFill/>
        </p:spPr>
        <p:txBody>
          <a:bodyPr wrap="none" rtlCol="0">
            <a:spAutoFit/>
          </a:bodyPr>
          <a:lstStyle/>
          <a:p>
            <a:r>
              <a:rPr lang="en-IN" sz="2400" b="1" u="sng" dirty="0" smtClean="0"/>
              <a:t>Women Category </a:t>
            </a:r>
            <a:endParaRPr lang="en-IN" sz="2400" b="1" u="sng" dirty="0"/>
          </a:p>
        </p:txBody>
      </p:sp>
    </p:spTree>
    <p:extLst>
      <p:ext uri="{BB962C8B-B14F-4D97-AF65-F5344CB8AC3E}">
        <p14:creationId xmlns:p14="http://schemas.microsoft.com/office/powerpoint/2010/main" val="35011306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1910</TotalTime>
  <Words>1377</Words>
  <Application>Microsoft Office PowerPoint</Application>
  <PresentationFormat>On-screen Show (16:9)</PresentationFormat>
  <Paragraphs>166</Paragraphs>
  <Slides>26</Slides>
  <Notes>1</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26</vt:i4>
      </vt:variant>
    </vt:vector>
  </HeadingPairs>
  <TitlesOfParts>
    <vt:vector size="43" baseType="lpstr">
      <vt:lpstr>Arial</vt:lpstr>
      <vt:lpstr>Arial Black</vt:lpstr>
      <vt:lpstr>Berlin Sans FB</vt:lpstr>
      <vt:lpstr>Blackadder ITC</vt:lpstr>
      <vt:lpstr>Book Antiqua</vt:lpstr>
      <vt:lpstr>Calibri</vt:lpstr>
      <vt:lpstr>Castellar</vt:lpstr>
      <vt:lpstr>Copperplate Gothic Bold</vt:lpstr>
      <vt:lpstr>Engravers MT</vt:lpstr>
      <vt:lpstr>Lucida Sans</vt:lpstr>
      <vt:lpstr>poppins</vt:lpstr>
      <vt:lpstr>roboto</vt:lpstr>
      <vt:lpstr>Times New Roman</vt:lpstr>
      <vt:lpstr>Wingdings</vt:lpstr>
      <vt:lpstr>Wingdings 2</vt:lpstr>
      <vt:lpstr>Wingdings 3</vt:lpstr>
      <vt:lpstr>Apex</vt:lpstr>
      <vt:lpstr>PowerPoint Presentation</vt:lpstr>
      <vt:lpstr>PowerPoint Presentation</vt:lpstr>
      <vt:lpstr>Objective </vt:lpstr>
      <vt:lpstr>PowerPoint Presentation</vt:lpstr>
      <vt:lpstr>PowerPoint Presentation</vt:lpstr>
      <vt:lpstr>Sports events Available in college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Department Programs : </vt:lpstr>
      <vt:lpstr>PowerPoint Presentation</vt:lpstr>
      <vt:lpstr>PowerPoint Presentation</vt:lpstr>
      <vt:lpstr>PowerPoint Presentation</vt:lpstr>
      <vt:lpstr>YOGA</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UGI</dc:creator>
  <cp:lastModifiedBy>ADMIN</cp:lastModifiedBy>
  <cp:revision>215</cp:revision>
  <dcterms:created xsi:type="dcterms:W3CDTF">2006-08-16T00:00:00Z</dcterms:created>
  <dcterms:modified xsi:type="dcterms:W3CDTF">2024-02-15T08:35:06Z</dcterms:modified>
</cp:coreProperties>
</file>